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8"/>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4" r:id="rId20"/>
    <p:sldId id="431" r:id="rId21"/>
    <p:sldId id="313" r:id="rId22"/>
    <p:sldId id="411" r:id="rId23"/>
    <p:sldId id="314" r:id="rId24"/>
    <p:sldId id="315" r:id="rId25"/>
    <p:sldId id="432" r:id="rId26"/>
    <p:sldId id="417" r:id="rId27"/>
    <p:sldId id="393" r:id="rId28"/>
    <p:sldId id="317" r:id="rId29"/>
    <p:sldId id="263" r:id="rId30"/>
    <p:sldId id="400" r:id="rId31"/>
    <p:sldId id="377" r:id="rId32"/>
    <p:sldId id="378" r:id="rId33"/>
    <p:sldId id="383" r:id="rId34"/>
    <p:sldId id="261" r:id="rId35"/>
    <p:sldId id="401" r:id="rId36"/>
    <p:sldId id="402" r:id="rId37"/>
    <p:sldId id="384" r:id="rId38"/>
    <p:sldId id="390" r:id="rId39"/>
    <p:sldId id="425" r:id="rId40"/>
    <p:sldId id="404" r:id="rId41"/>
    <p:sldId id="426" r:id="rId42"/>
    <p:sldId id="421" r:id="rId43"/>
    <p:sldId id="419" r:id="rId44"/>
    <p:sldId id="420" r:id="rId45"/>
    <p:sldId id="429" r:id="rId46"/>
    <p:sldId id="433" r:id="rId47"/>
    <p:sldId id="407" r:id="rId48"/>
    <p:sldId id="437" r:id="rId49"/>
    <p:sldId id="408" r:id="rId50"/>
    <p:sldId id="435" r:id="rId51"/>
    <p:sldId id="436" r:id="rId52"/>
    <p:sldId id="422" r:id="rId53"/>
    <p:sldId id="260" r:id="rId54"/>
    <p:sldId id="423" r:id="rId55"/>
    <p:sldId id="424" r:id="rId56"/>
    <p:sldId id="262" r:id="rId5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p:scale>
          <a:sx n="97" d="100"/>
          <a:sy n="97" d="100"/>
        </p:scale>
        <p:origin x="859" y="-18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20/03/2025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77E97FD-10F8-7868-426E-11AA400B13E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6882EA02-1EB2-D156-B279-2F5360D41E1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79944B2-239F-0487-13DD-AC374FC2B89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BFD7F697-1A2F-7541-42E1-83ED0709F37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39857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43</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91575A34-CA85-F26C-6FD3-19372EE76AF7}"/>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D7B7B381-083B-9B81-4345-9FBA67901DA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057E8965-9535-9829-608F-CA61D33F6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EB155EA2-0736-818D-A7B6-43EDCAB231E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20267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3/20/2025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3/20/2025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3/20/2025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3/20/2025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3/20/2025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3/20/2025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3/20/2025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3/20/2025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3/20/2025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3/20/2025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3/20/2025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3/20/2025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hyperlink" Target="https://noxtec.com.br/"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1108946" y="812633"/>
            <a:ext cx="6923558"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sz="4500" dirty="0" err="1"/>
              <a:t>Modelos</a:t>
            </a:r>
            <a:r>
              <a:rPr lang="en-US" sz="4500" dirty="0"/>
              <a:t> de Investimentos </a:t>
            </a:r>
            <a:r>
              <a:rPr lang="en-US" sz="4500" dirty="0" err="1"/>
              <a:t>em</a:t>
            </a:r>
            <a:r>
              <a:rPr lang="en-US" sz="4500" dirty="0"/>
              <a:t> Sistemas </a:t>
            </a:r>
            <a:r>
              <a:rPr lang="en-US" sz="4500" dirty="0" err="1"/>
              <a:t>Hospitalares</a:t>
            </a:r>
            <a:r>
              <a:rPr lang="en-US" sz="4500"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49" y="3873349"/>
            <a:ext cx="3778551" cy="21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2" y="1064366"/>
            <a:ext cx="8183302" cy="3262432"/>
          </a:xfrm>
          <a:prstGeom prst="rect">
            <a:avLst/>
          </a:prstGeom>
          <a:noFill/>
        </p:spPr>
        <p:txBody>
          <a:bodyPr wrap="square">
            <a:spAutoFit/>
          </a:bodyPr>
          <a:lstStyle/>
          <a:p>
            <a:pPr marL="87313" indent="-87313" algn="just"/>
            <a:r>
              <a:rPr lang="pt-BR" sz="2400" b="1" dirty="0">
                <a:solidFill>
                  <a:schemeClr val="accent1">
                    <a:lumMod val="75000"/>
                  </a:schemeClr>
                </a:solidFill>
              </a:rPr>
              <a:t>Sistemas Fechados (Proprietários): </a:t>
            </a:r>
            <a:r>
              <a:rPr lang="pt-BR" sz="2000" dirty="0"/>
              <a:t>O código-fonte tem dono e é inacessível ao usuário. São distribuídos e mantidos por empresas que colocam restrições ao uso, modificação e distribuição. Cobram o pagamento de licenças e possuem suporte técnico exclusivo.</a:t>
            </a:r>
          </a:p>
          <a:p>
            <a:endParaRPr lang="pt-BR" dirty="0"/>
          </a:p>
          <a:p>
            <a:r>
              <a:rPr lang="pt-BR" sz="2400" b="1" dirty="0">
                <a:solidFill>
                  <a:schemeClr val="accent1">
                    <a:lumMod val="75000"/>
                  </a:schemeClr>
                </a:solidFill>
              </a:rPr>
              <a:t>Características:</a:t>
            </a:r>
            <a:endParaRPr lang="pt-BR" sz="2000" b="1" dirty="0">
              <a:solidFill>
                <a:schemeClr val="accent1">
                  <a:lumMod val="75000"/>
                </a:schemeClr>
              </a:solidFill>
            </a:endParaRPr>
          </a:p>
          <a:p>
            <a:pPr lvl="1" algn="just">
              <a:buFont typeface="Arial" panose="020B0604020202020204" pitchFamily="34" charset="0"/>
              <a:buChar char="•"/>
            </a:pPr>
            <a:r>
              <a:rPr lang="pt-BR" sz="2000" dirty="0"/>
              <a:t>Customizações são limitadas (tickets controlam filas de atendimentos, custos e prazos).</a:t>
            </a:r>
          </a:p>
          <a:p>
            <a:pPr lvl="1" algn="just">
              <a:buFont typeface="Arial" panose="020B0604020202020204" pitchFamily="34" charset="0"/>
              <a:buChar char="•"/>
            </a:pPr>
            <a:r>
              <a:rPr lang="pt-BR" sz="2000" dirty="0"/>
              <a:t> Há maior controle sobre segurança e conformidade (em sistemas com alto padrão de mercado).</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5201424"/>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p>
          <a:p>
            <a:pPr algn="just"/>
            <a:endParaRPr lang="pt-BR" sz="1400" b="1" dirty="0">
              <a:solidFill>
                <a:srgbClr val="0F4861"/>
              </a:solidFill>
            </a:endParaRPr>
          </a:p>
          <a:p>
            <a:pPr marL="174625" indent="-87313" algn="just"/>
            <a:r>
              <a:rPr lang="pt-BR" sz="2400" b="1" dirty="0">
                <a:solidFill>
                  <a:schemeClr val="accent1">
                    <a:lumMod val="75000"/>
                  </a:schemeClr>
                </a:solidFill>
              </a:rPr>
              <a:t>Transferência de tecnologia: </a:t>
            </a:r>
            <a:r>
              <a:rPr lang="pt-BR" dirty="0"/>
              <a:t>O </a:t>
            </a:r>
            <a:r>
              <a:rPr lang="pt-BR" b="1" dirty="0"/>
              <a:t>Código-fonte</a:t>
            </a:r>
            <a:r>
              <a:rPr lang="pt-BR" dirty="0"/>
              <a:t> é </a:t>
            </a:r>
            <a:r>
              <a:rPr lang="pt-BR" sz="1600" dirty="0"/>
              <a:t>acessível ao </a:t>
            </a:r>
            <a:r>
              <a:rPr lang="pt-BR" sz="1600" b="1" dirty="0"/>
              <a:t>usuário que fica dono do sistema</a:t>
            </a:r>
            <a:r>
              <a:rPr lang="pt-BR" sz="1600" dirty="0"/>
              <a:t>. Usa a </a:t>
            </a:r>
            <a:r>
              <a:rPr lang="pt-BR" sz="1600" b="1" dirty="0"/>
              <a:t>forma colaborativa</a:t>
            </a:r>
            <a:r>
              <a:rPr lang="pt-BR" sz="1600" dirty="0"/>
              <a:t>. As comunidades de desenvolvedores e/ou organizações promovem a filosofia do código aberto.</a:t>
            </a:r>
          </a:p>
          <a:p>
            <a:pPr marL="174625" indent="-87313" algn="just"/>
            <a:endParaRPr lang="pt-BR" sz="1400" b="1" dirty="0">
              <a:solidFill>
                <a:schemeClr val="accent1">
                  <a:lumMod val="75000"/>
                </a:schemeClr>
              </a:solidFill>
            </a:endParaRPr>
          </a:p>
          <a:p>
            <a:pPr marL="174625" indent="-87313" algn="just"/>
            <a:r>
              <a:rPr lang="pt-BR" sz="2400" b="1" dirty="0">
                <a:solidFill>
                  <a:schemeClr val="accent1">
                    <a:lumMod val="75000"/>
                  </a:schemeClr>
                </a:solidFill>
              </a:rPr>
              <a:t>Características:</a:t>
            </a:r>
          </a:p>
          <a:p>
            <a:pPr marL="174625" indent="-87313" algn="just">
              <a:buFont typeface="+mj-lt"/>
              <a:buAutoNum type="arabicPeriod"/>
            </a:pPr>
            <a:r>
              <a:rPr lang="pt-BR" sz="1600" b="1" dirty="0"/>
              <a:t>Código-fonte disponível:</a:t>
            </a:r>
            <a:r>
              <a:rPr lang="pt-BR" sz="1600" dirty="0"/>
              <a:t> Pode ser personalizado conforme as demandas dos processos</a:t>
            </a:r>
            <a:r>
              <a:rPr lang="pt-BR" sz="1600" b="1" dirty="0"/>
              <a:t>.</a:t>
            </a:r>
          </a:p>
          <a:p>
            <a:pPr marL="174625" indent="-87313" algn="just">
              <a:buFont typeface="+mj-lt"/>
              <a:buAutoNum type="arabicPeriod"/>
            </a:pPr>
            <a:r>
              <a:rPr lang="pt-BR" sz="1600" b="1" dirty="0"/>
              <a:t>Não há licenciamentos: </a:t>
            </a:r>
            <a:r>
              <a:rPr lang="pt-BR" sz="1600" dirty="0"/>
              <a:t>Não existem restrições ou pagamentos pelo código fonte e pelo uso do sistema. </a:t>
            </a:r>
          </a:p>
          <a:p>
            <a:pPr marL="174625" indent="-87313" algn="just">
              <a:buFont typeface="+mj-lt"/>
              <a:buAutoNum type="arabicPeriod"/>
            </a:pPr>
            <a:r>
              <a:rPr lang="pt-BR" sz="1600" b="1" dirty="0"/>
              <a:t>Colaboração e desenvolvimento comunitário:</a:t>
            </a:r>
            <a:r>
              <a:rPr lang="pt-BR" sz="1600" dirty="0"/>
              <a:t> Promove inovações rápidas e soluções robustas.</a:t>
            </a:r>
          </a:p>
          <a:p>
            <a:pPr marL="174625" indent="-87313" algn="just">
              <a:buFont typeface="+mj-lt"/>
              <a:buAutoNum type="arabicPeriod"/>
            </a:pPr>
            <a:r>
              <a:rPr lang="pt-BR" sz="1600" b="1" dirty="0"/>
              <a:t>Transparência e segurança:</a:t>
            </a:r>
            <a:r>
              <a:rPr lang="pt-BR" sz="1600" dirty="0"/>
              <a:t> Vulnerabilidades são identificadas e corrigidas e tem resposta rápida a ameaças de segurança.</a:t>
            </a:r>
          </a:p>
          <a:p>
            <a:pPr marL="174625" indent="-87313" algn="just">
              <a:buFont typeface="+mj-lt"/>
              <a:buAutoNum type="arabicPeriod"/>
            </a:pPr>
            <a:r>
              <a:rPr lang="pt-BR" sz="1600" b="1" dirty="0"/>
              <a:t>Baixo ou nenhum custo:</a:t>
            </a:r>
            <a:r>
              <a:rPr lang="pt-BR" sz="1600" dirty="0"/>
              <a:t> o uso é gratuito, mas o desenvolvimento é pagos em salários, ou contratos quando terceirizados. </a:t>
            </a:r>
          </a:p>
          <a:p>
            <a:pPr marL="174625" indent="-87313" algn="just">
              <a:buFont typeface="+mj-lt"/>
              <a:buAutoNum type="arabicPeriod"/>
            </a:pPr>
            <a:r>
              <a:rPr lang="pt-BR" sz="1600" b="1" dirty="0"/>
              <a:t>Integração e interoperabilidade:</a:t>
            </a:r>
            <a:r>
              <a:rPr lang="pt-BR" sz="1600" dirty="0"/>
              <a:t> São projetados para integrar com outros sistemas, com uso de padrões e Interfaces de Programas de Aplicação - APIs amplamente aceitas por outros sistemas.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
        <p:nvSpPr>
          <p:cNvPr id="4" name="CaixaDeTexto 3">
            <a:extLst>
              <a:ext uri="{FF2B5EF4-FFF2-40B4-BE49-F238E27FC236}">
                <a16:creationId xmlns:a16="http://schemas.microsoft.com/office/drawing/2014/main" id="{EAF57B30-B734-E619-0C63-6A822C65784B}"/>
              </a:ext>
            </a:extLst>
          </p:cNvPr>
          <p:cNvSpPr txBox="1"/>
          <p:nvPr/>
        </p:nvSpPr>
        <p:spPr>
          <a:xfrm>
            <a:off x="1189021" y="2150959"/>
            <a:ext cx="6763407" cy="2369816"/>
          </a:xfrm>
          <a:prstGeom prst="rect">
            <a:avLst/>
          </a:prstGeom>
          <a:noFill/>
        </p:spPr>
        <p:txBody>
          <a:bodyPr wrap="square">
            <a:spAutoFit/>
          </a:bodyPr>
          <a:lstStyle/>
          <a:p>
            <a:pPr>
              <a:lnSpc>
                <a:spcPct val="90000"/>
              </a:lnSpc>
              <a:spcBef>
                <a:spcPct val="0"/>
              </a:spcBef>
              <a:spcAft>
                <a:spcPts val="600"/>
              </a:spcAft>
              <a:buSzPts val="5400"/>
            </a:pPr>
            <a:r>
              <a:rPr lang="en-US" sz="5100" b="1" dirty="0">
                <a:latin typeface="+mj-lt"/>
                <a:ea typeface="+mj-ea"/>
                <a:cs typeface="+mj-cs"/>
              </a:rPr>
              <a:t>Sistema </a:t>
            </a:r>
            <a:r>
              <a:rPr lang="en-US" sz="5100" b="1" dirty="0" err="1">
                <a:latin typeface="+mj-lt"/>
                <a:ea typeface="+mj-ea"/>
                <a:cs typeface="+mj-cs"/>
              </a:rPr>
              <a:t>Fechado</a:t>
            </a:r>
            <a:r>
              <a:rPr lang="en-US" sz="5100" b="1" dirty="0">
                <a:latin typeface="+mj-lt"/>
                <a:ea typeface="+mj-ea"/>
                <a:cs typeface="+mj-cs"/>
              </a:rPr>
              <a:t>/</a:t>
            </a:r>
          </a:p>
          <a:p>
            <a:pPr>
              <a:lnSpc>
                <a:spcPct val="90000"/>
              </a:lnSpc>
              <a:spcBef>
                <a:spcPct val="0"/>
              </a:spcBef>
              <a:spcAft>
                <a:spcPts val="600"/>
              </a:spcAft>
              <a:buSzPts val="5400"/>
            </a:pPr>
            <a:r>
              <a:rPr lang="en-US" sz="5100" b="1" dirty="0" err="1">
                <a:latin typeface="+mj-lt"/>
                <a:ea typeface="+mj-ea"/>
                <a:cs typeface="+mj-cs"/>
              </a:rPr>
              <a:t>Aluguel</a:t>
            </a:r>
            <a:endParaRPr lang="en-US" sz="5100" b="1" dirty="0">
              <a:latin typeface="+mj-lt"/>
              <a:ea typeface="+mj-ea"/>
              <a:cs typeface="+mj-cs"/>
            </a:endParaRPr>
          </a:p>
          <a:p>
            <a:pPr>
              <a:lnSpc>
                <a:spcPct val="90000"/>
              </a:lnSpc>
              <a:spcBef>
                <a:spcPct val="0"/>
              </a:spcBef>
              <a:spcAft>
                <a:spcPts val="600"/>
              </a:spcAft>
              <a:buSzPts val="5400"/>
            </a:pPr>
            <a:r>
              <a:rPr lang="en-US" sz="5100" b="1" dirty="0">
                <a:latin typeface="+mj-lt"/>
                <a:ea typeface="+mj-ea"/>
                <a:cs typeface="+mj-cs"/>
              </a:rPr>
              <a:t>Código </a:t>
            </a:r>
            <a:r>
              <a:rPr lang="en-US" sz="5100" b="1" dirty="0" err="1">
                <a:latin typeface="+mj-lt"/>
                <a:ea typeface="+mj-ea"/>
                <a:cs typeface="+mj-cs"/>
              </a:rPr>
              <a:t>Proprietário</a:t>
            </a:r>
            <a:endParaRPr lang="en-US" sz="5100" b="1" dirty="0">
              <a:latin typeface="+mj-lt"/>
              <a:ea typeface="+mj-ea"/>
              <a:cs typeface="+mj-cs"/>
            </a:endParaRP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D2FD3DC-E66F-B40E-D329-5F7F09BEC05C}"/>
            </a:ext>
          </a:extLst>
        </p:cNvPr>
        <p:cNvGrpSpPr/>
        <p:nvPr/>
      </p:nvGrpSpPr>
      <p:grpSpPr>
        <a:xfrm>
          <a:off x="0" y="0"/>
          <a:ext cx="0" cy="0"/>
          <a:chOff x="0" y="0"/>
          <a:chExt cx="0" cy="0"/>
        </a:xfrm>
      </p:grpSpPr>
      <p:sp>
        <p:nvSpPr>
          <p:cNvPr id="270" name="Google Shape;270;g2207cedb8ab_0_6">
            <a:extLst>
              <a:ext uri="{FF2B5EF4-FFF2-40B4-BE49-F238E27FC236}">
                <a16:creationId xmlns:a16="http://schemas.microsoft.com/office/drawing/2014/main" id="{71220903-15BE-01F6-5519-DECD9AE03806}"/>
              </a:ext>
            </a:extLst>
          </p:cNvPr>
          <p:cNvSpPr txBox="1">
            <a:spLocks noGrp="1"/>
          </p:cNvSpPr>
          <p:nvPr>
            <p:ph type="title"/>
          </p:nvPr>
        </p:nvSpPr>
        <p:spPr>
          <a:xfrm>
            <a:off x="108263" y="874539"/>
            <a:ext cx="8631450" cy="336849"/>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r>
              <a:rPr lang="pt-BR" b="1" dirty="0"/>
              <a:t> (Proposta/GitHub)</a:t>
            </a:r>
            <a:endParaRPr b="1" dirty="0"/>
          </a:p>
        </p:txBody>
      </p:sp>
      <p:pic>
        <p:nvPicPr>
          <p:cNvPr id="278" name="Google Shape;278;g2207cedb8ab_0_6">
            <a:extLst>
              <a:ext uri="{FF2B5EF4-FFF2-40B4-BE49-F238E27FC236}">
                <a16:creationId xmlns:a16="http://schemas.microsoft.com/office/drawing/2014/main" id="{7C82D82E-5C4B-3130-A3CA-D23D1F2BFF7C}"/>
              </a:ext>
            </a:extLst>
          </p:cNvPr>
          <p:cNvPicPr preferRelativeResize="0"/>
          <p:nvPr/>
        </p:nvPicPr>
        <p:blipFill rotWithShape="1">
          <a:blip r:embed="rId3">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1E56217D-37CB-3B2B-B174-4544661B2EC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2ED8A184-87D2-1559-C9AE-A239D2C7771B}"/>
              </a:ext>
            </a:extLst>
          </p:cNvPr>
          <p:cNvPicPr>
            <a:picLocks noChangeAspect="1"/>
          </p:cNvPicPr>
          <p:nvPr/>
        </p:nvPicPr>
        <p:blipFill>
          <a:blip r:embed="rId4"/>
          <a:stretch>
            <a:fillRect/>
          </a:stretch>
        </p:blipFill>
        <p:spPr>
          <a:xfrm>
            <a:off x="7703921" y="681688"/>
            <a:ext cx="1251792" cy="687886"/>
          </a:xfrm>
          <a:prstGeom prst="rect">
            <a:avLst/>
          </a:prstGeom>
        </p:spPr>
      </p:pic>
      <p:pic>
        <p:nvPicPr>
          <p:cNvPr id="5" name="Imagem 4">
            <a:extLst>
              <a:ext uri="{FF2B5EF4-FFF2-40B4-BE49-F238E27FC236}">
                <a16:creationId xmlns:a16="http://schemas.microsoft.com/office/drawing/2014/main" id="{E3486B8E-6D0E-03FA-E26E-CFC8A41C91D2}"/>
              </a:ext>
            </a:extLst>
          </p:cNvPr>
          <p:cNvPicPr>
            <a:picLocks noChangeAspect="1"/>
          </p:cNvPicPr>
          <p:nvPr/>
        </p:nvPicPr>
        <p:blipFill>
          <a:blip r:embed="rId5"/>
          <a:stretch>
            <a:fillRect/>
          </a:stretch>
        </p:blipFill>
        <p:spPr>
          <a:xfrm>
            <a:off x="3553428" y="2998687"/>
            <a:ext cx="5402285" cy="2813581"/>
          </a:xfrm>
          <a:prstGeom prst="rect">
            <a:avLst/>
          </a:prstGeom>
        </p:spPr>
      </p:pic>
      <p:pic>
        <p:nvPicPr>
          <p:cNvPr id="6" name="Imagem 5">
            <a:extLst>
              <a:ext uri="{FF2B5EF4-FFF2-40B4-BE49-F238E27FC236}">
                <a16:creationId xmlns:a16="http://schemas.microsoft.com/office/drawing/2014/main" id="{A47C2A8F-2BF4-0FE5-1EF6-ED02093855C6}"/>
              </a:ext>
            </a:extLst>
          </p:cNvPr>
          <p:cNvPicPr>
            <a:picLocks noChangeAspect="1"/>
          </p:cNvPicPr>
          <p:nvPr/>
        </p:nvPicPr>
        <p:blipFill>
          <a:blip r:embed="rId6"/>
          <a:stretch>
            <a:fillRect/>
          </a:stretch>
        </p:blipFill>
        <p:spPr>
          <a:xfrm>
            <a:off x="188287" y="1404239"/>
            <a:ext cx="3215349" cy="2693199"/>
          </a:xfrm>
          <a:prstGeom prst="rect">
            <a:avLst/>
          </a:prstGeom>
        </p:spPr>
      </p:pic>
      <p:pic>
        <p:nvPicPr>
          <p:cNvPr id="9" name="Imagem 8">
            <a:extLst>
              <a:ext uri="{FF2B5EF4-FFF2-40B4-BE49-F238E27FC236}">
                <a16:creationId xmlns:a16="http://schemas.microsoft.com/office/drawing/2014/main" id="{80148E4B-8A49-A79D-74A0-BB8D5ED39AE0}"/>
              </a:ext>
            </a:extLst>
          </p:cNvPr>
          <p:cNvPicPr>
            <a:picLocks noChangeAspect="1"/>
          </p:cNvPicPr>
          <p:nvPr/>
        </p:nvPicPr>
        <p:blipFill>
          <a:blip r:embed="rId7"/>
          <a:stretch>
            <a:fillRect/>
          </a:stretch>
        </p:blipFill>
        <p:spPr>
          <a:xfrm>
            <a:off x="3553428" y="1434250"/>
            <a:ext cx="3532023" cy="1341575"/>
          </a:xfrm>
          <a:prstGeom prst="rect">
            <a:avLst/>
          </a:prstGeom>
        </p:spPr>
      </p:pic>
      <p:sp>
        <p:nvSpPr>
          <p:cNvPr id="8" name="Elipse 7">
            <a:extLst>
              <a:ext uri="{FF2B5EF4-FFF2-40B4-BE49-F238E27FC236}">
                <a16:creationId xmlns:a16="http://schemas.microsoft.com/office/drawing/2014/main" id="{AC154677-4AEC-0A3A-6D2E-AD60B9A39A29}"/>
              </a:ext>
            </a:extLst>
          </p:cNvPr>
          <p:cNvSpPr/>
          <p:nvPr/>
        </p:nvSpPr>
        <p:spPr>
          <a:xfrm>
            <a:off x="5833641" y="1592436"/>
            <a:ext cx="1713054" cy="34073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E2C3DAFA-FC92-4968-9A40-1B94939C8B28}"/>
              </a:ext>
            </a:extLst>
          </p:cNvPr>
          <p:cNvSpPr/>
          <p:nvPr/>
        </p:nvSpPr>
        <p:spPr>
          <a:xfrm>
            <a:off x="2093059" y="1168994"/>
            <a:ext cx="1418577" cy="23877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7017AC99-DCF8-625F-D9A7-1A021BB48DC3}"/>
              </a:ext>
            </a:extLst>
          </p:cNvPr>
          <p:cNvSpPr/>
          <p:nvPr/>
        </p:nvSpPr>
        <p:spPr>
          <a:xfrm rot="10639291">
            <a:off x="6689399" y="3469018"/>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050FAA47-F9E9-117C-A591-10A67ECADE9D}"/>
              </a:ext>
            </a:extLst>
          </p:cNvPr>
          <p:cNvSpPr/>
          <p:nvPr/>
        </p:nvSpPr>
        <p:spPr>
          <a:xfrm rot="10639291">
            <a:off x="6689400" y="3937363"/>
            <a:ext cx="1714925" cy="9455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1475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Software: 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353029" y="6396999"/>
            <a:ext cx="8640499" cy="369332"/>
          </a:xfrm>
          <a:prstGeom prst="rect">
            <a:avLst/>
          </a:prstGeom>
          <a:noFill/>
        </p:spPr>
        <p:txBody>
          <a:bodyPr wrap="square" rtlCol="0">
            <a:spAutoFit/>
          </a:bodyPr>
          <a:lstStyle/>
          <a:p>
            <a:r>
              <a:rPr lang="pt-BR" b="1" dirty="0">
                <a:solidFill>
                  <a:srgbClr val="FF0000"/>
                </a:solidFill>
              </a:rPr>
              <a:t>Qual é a tese para representação de valor a cada 2 Anos? O que representa?</a:t>
            </a:r>
          </a:p>
        </p:txBody>
      </p:sp>
    </p:spTree>
    <p:extLst>
      <p:ext uri="{BB962C8B-B14F-4D97-AF65-F5344CB8AC3E}">
        <p14:creationId xmlns:p14="http://schemas.microsoft.com/office/powerpoint/2010/main" val="342221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r>
              <a:rPr lang="pt-BR" dirty="0"/>
              <a:t>/Oracle – Cloud </a:t>
            </a:r>
            <a:r>
              <a:rPr lang="pt-BR" dirty="0" err="1"/>
              <a:t>Computing</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Nuvem: 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Software: 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fontScale="90000"/>
          </a:bodyPr>
          <a:lstStyle/>
          <a:p>
            <a:pPr algn="ctr"/>
            <a:r>
              <a:rPr lang="pt-BR" sz="4000" b="1" dirty="0"/>
              <a:t>Nuvem: 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772511" y="1924255"/>
            <a:ext cx="7803930"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Código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576255" y="1742432"/>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6456" y="1055940"/>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72890" y="2277713"/>
            <a:ext cx="720150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quaisquer sistemas de gestão, imagens, automação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3824" y="898560"/>
            <a:ext cx="7573098" cy="1618489"/>
          </a:xfrm>
        </p:spPr>
        <p:txBody>
          <a:bodyPr anchor="ctr">
            <a:normAutofit/>
          </a:bodyPr>
          <a:lstStyle/>
          <a:p>
            <a:r>
              <a:rPr lang="pt-BR" sz="3600" b="1" dirty="0"/>
              <a:t>Proposta da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783824" y="2662041"/>
            <a:ext cx="7573098" cy="2800395"/>
          </a:xfrm>
        </p:spPr>
        <p:txBody>
          <a:bodyPr anchor="t">
            <a:normAutofit fontScale="92500" lnSpcReduction="10000"/>
          </a:bodyPr>
          <a:lstStyle/>
          <a:p>
            <a:pPr marL="0" indent="0">
              <a:buNone/>
            </a:pPr>
            <a:r>
              <a:rPr lang="pt-BR" dirty="0"/>
              <a:t>• </a:t>
            </a:r>
            <a:r>
              <a:rPr lang="pt-BR" sz="2400" dirty="0"/>
              <a:t>Implantação: 18 meses.</a:t>
            </a:r>
          </a:p>
          <a:p>
            <a:pPr marL="0" indent="0">
              <a:buNone/>
            </a:pPr>
            <a:r>
              <a:rPr lang="pt-BR" dirty="0"/>
              <a:t>• </a:t>
            </a:r>
            <a:r>
              <a:rPr lang="pt-BR" sz="2400" dirty="0"/>
              <a:t>Atendimento remoto e presencial conforme necessidade.</a:t>
            </a:r>
          </a:p>
          <a:p>
            <a:pPr marL="0" indent="0">
              <a:buNone/>
            </a:pPr>
            <a:r>
              <a:rPr lang="pt-BR" sz="2400" dirty="0"/>
              <a:t>• Implantação do Sistema </a:t>
            </a:r>
            <a:r>
              <a:rPr lang="pt-BR" sz="2400" dirty="0" err="1"/>
              <a:t>AGHUse</a:t>
            </a:r>
            <a:r>
              <a:rPr lang="pt-BR" sz="2400" dirty="0"/>
              <a:t> em </a:t>
            </a:r>
            <a:r>
              <a:rPr lang="pt-BR" sz="2400" b="1" dirty="0"/>
              <a:t>2 hospitais e mais       uma clínica </a:t>
            </a:r>
            <a:r>
              <a:rPr lang="pt-BR" sz="2400" dirty="0"/>
              <a:t>de especialidades da </a:t>
            </a:r>
            <a:r>
              <a:rPr lang="pt-BR" sz="2400" b="1" dirty="0"/>
              <a:t>ALVF</a:t>
            </a:r>
            <a:r>
              <a:rPr lang="pt-BR" sz="2400" dirty="0"/>
              <a:t>.</a:t>
            </a:r>
          </a:p>
          <a:p>
            <a:pPr marL="0" indent="0">
              <a:buNone/>
            </a:pPr>
            <a:r>
              <a:rPr lang="pt-BR" sz="2400" dirty="0"/>
              <a:t>• Prestação de serviços remotos para configuração, treinamento e operação assistida.</a:t>
            </a:r>
          </a:p>
          <a:p>
            <a:pPr marL="0" indent="0">
              <a:buNone/>
            </a:pPr>
            <a:r>
              <a:rPr lang="pt-BR" sz="2400" dirty="0"/>
              <a:t>• Garantia de ambiente seguro, funcional e eficiente </a:t>
            </a:r>
          </a:p>
          <a:p>
            <a:pPr marL="0" indent="0">
              <a:buNone/>
            </a:pPr>
            <a:r>
              <a:rPr lang="pt-BR" sz="2400" dirty="0"/>
              <a:t>    para a ALVF.</a:t>
            </a:r>
          </a:p>
          <a:p>
            <a:pPr marL="0" indent="0">
              <a:buNone/>
            </a:pPr>
            <a:endParaRPr lang="pt-BR" dirty="0"/>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395" y="1006997"/>
            <a:ext cx="8276376" cy="1620456"/>
          </a:xfrm>
        </p:spPr>
        <p:txBody>
          <a:bodyPr anchor="ctr">
            <a:noAutofit/>
          </a:bodyPr>
          <a:lstStyle/>
          <a:p>
            <a:pPr algn="ctr"/>
            <a:r>
              <a:rPr lang="pt-BR" sz="5400" b="1" dirty="0"/>
              <a:t>Proposta de Atividades e Serviços e Profissionais: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643662" y="2766848"/>
            <a:ext cx="8016458" cy="2870571"/>
          </a:xfrm>
        </p:spPr>
        <p:txBody>
          <a:bodyPr anchor="t">
            <a:normAutofit fontScale="70000" lnSpcReduction="20000"/>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a:p>
            <a:pPr marL="0" indent="0">
              <a:buNone/>
            </a:pPr>
            <a:r>
              <a:rPr lang="pt-BR" sz="2000" dirty="0"/>
              <a:t>• Equipe técnica especializada composta por </a:t>
            </a:r>
            <a:r>
              <a:rPr lang="pt-BR" sz="2000" b="1" dirty="0"/>
              <a:t>Gerentes, Arquitetos, Desenvolvedores </a:t>
            </a:r>
          </a:p>
          <a:p>
            <a:pPr marL="0" indent="0">
              <a:buNone/>
            </a:pPr>
            <a:r>
              <a:rPr lang="pt-BR" sz="2000" b="1" dirty="0"/>
              <a:t>   e Consultores.</a:t>
            </a:r>
          </a:p>
          <a:p>
            <a:pPr marL="0" indent="0">
              <a:buNone/>
            </a:pPr>
            <a:r>
              <a:rPr lang="pt-BR" sz="2000" dirty="0"/>
              <a:t>• Compromisso com </a:t>
            </a:r>
            <a:r>
              <a:rPr lang="pt-BR" sz="2000" b="1" dirty="0"/>
              <a:t>segurança da informação e compliance</a:t>
            </a:r>
            <a:r>
              <a:rPr lang="pt-BR" sz="2000" dirty="0"/>
              <a:t>.</a:t>
            </a:r>
          </a:p>
          <a:p>
            <a:pPr marL="0" indent="0">
              <a:buNone/>
            </a:pPr>
            <a:r>
              <a:rPr lang="pt-BR" sz="2000" dirty="0"/>
              <a:t>• Obrigações da ALVF incluem </a:t>
            </a:r>
            <a:r>
              <a:rPr lang="pt-BR" sz="2000" b="1" dirty="0"/>
              <a:t>disponibilização de infraestrutura e </a:t>
            </a:r>
          </a:p>
          <a:p>
            <a:pPr marL="0" indent="0">
              <a:buNone/>
            </a:pPr>
            <a:r>
              <a:rPr lang="pt-BR" sz="2000" b="1" dirty="0"/>
              <a:t>   ambiente de testes</a:t>
            </a:r>
            <a:r>
              <a:rPr lang="pt-BR" sz="2000" dirty="0"/>
              <a:t>.</a:t>
            </a:r>
          </a:p>
          <a:p>
            <a:pPr marL="0" indent="0">
              <a:buNone/>
            </a:pPr>
            <a:r>
              <a:rPr lang="pt-BR" sz="2000" dirty="0"/>
              <a:t>• Termos de confidencialidade e não contratação de profissionais SONDA por 1 ano.</a:t>
            </a:r>
          </a:p>
          <a:p>
            <a:pPr marL="0" indent="0">
              <a:buNone/>
            </a:pPr>
            <a:endParaRPr lang="pt-BR" sz="1900" dirty="0"/>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b="1" kern="1200" dirty="0" err="1">
                <a:solidFill>
                  <a:schemeClr val="tx1"/>
                </a:solidFill>
                <a:latin typeface="+mj-lt"/>
                <a:ea typeface="+mj-ea"/>
                <a:cs typeface="+mj-cs"/>
              </a:rPr>
              <a:t>Tecnologias</a:t>
            </a:r>
            <a:r>
              <a:rPr lang="en-US" sz="3100" b="1" kern="1200" dirty="0">
                <a:solidFill>
                  <a:schemeClr val="tx1"/>
                </a:solidFill>
                <a:latin typeface="+mj-lt"/>
                <a:ea typeface="+mj-ea"/>
                <a:cs typeface="+mj-cs"/>
              </a:rPr>
              <a:t> no Sistema:</a:t>
            </a:r>
            <a:br>
              <a:rPr lang="en-US" sz="3100" b="1"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a:t>
            </a:r>
            <a:r>
              <a:rPr lang="en-US" altLang="pt-BR" dirty="0" err="1"/>
              <a:t>incluíndo</a:t>
            </a:r>
            <a:r>
              <a:rPr lang="en-US" altLang="pt-BR" dirty="0"/>
              <a:t>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Software: Valores, Parcelamentos e Prazos </a:t>
            </a:r>
            <a:br>
              <a:rPr lang="pt-BR" sz="3200" b="1" dirty="0"/>
            </a:br>
            <a:r>
              <a:rPr lang="pt-BR" sz="3200" b="1" dirty="0"/>
              <a:t>(Sonda/ </a:t>
            </a:r>
            <a:r>
              <a:rPr lang="pt-BR" sz="3200" b="1" dirty="0" err="1"/>
              <a:t>AGHUse</a:t>
            </a:r>
            <a:r>
              <a:rPr lang="pt-BR" sz="3200" b="1" dirty="0"/>
              <a:t>)</a:t>
            </a:r>
          </a:p>
        </p:txBody>
      </p:sp>
      <p:sp>
        <p:nvSpPr>
          <p:cNvPr id="3" name="Content Placeholder 2"/>
          <p:cNvSpPr>
            <a:spLocks noGrp="1"/>
          </p:cNvSpPr>
          <p:nvPr>
            <p:ph idx="1"/>
          </p:nvPr>
        </p:nvSpPr>
        <p:spPr>
          <a:xfrm>
            <a:off x="983847" y="5497975"/>
            <a:ext cx="7176305" cy="1118674"/>
          </a:xfrm>
        </p:spPr>
        <p:txBody>
          <a:bodyPr anchor="t">
            <a:normAutofit fontScale="92500"/>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89075128"/>
              </p:ext>
            </p:extLst>
          </p:nvPr>
        </p:nvGraphicFramePr>
        <p:xfrm>
          <a:off x="983847" y="1033583"/>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190121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217039"/>
            <a:ext cx="8843058" cy="1618489"/>
          </a:xfrm>
        </p:spPr>
        <p:txBody>
          <a:bodyPr anchor="ctr">
            <a:normAutofit fontScale="90000"/>
          </a:bodyPr>
          <a:lstStyle/>
          <a:p>
            <a:pPr algn="ctr"/>
            <a:r>
              <a:rPr lang="pt-BR" sz="4800" b="1" dirty="0"/>
              <a:t>Nuvem: Valores e Condições Comerciais</a:t>
            </a:r>
            <a:br>
              <a:rPr lang="pt-BR" sz="4800" b="1" dirty="0"/>
            </a:br>
            <a:r>
              <a:rPr lang="pt-BR" sz="2200" b="1" dirty="0"/>
              <a:t>(Sonda Cloud </a:t>
            </a:r>
            <a:r>
              <a:rPr lang="pt-BR" sz="2200" b="1" dirty="0" err="1"/>
              <a:t>Computing</a:t>
            </a:r>
            <a:r>
              <a:rPr lang="pt-BR" sz="2200" b="1" dirty="0"/>
              <a:t> – Infraestrutura Computacional)</a:t>
            </a:r>
            <a:endParaRPr lang="pt-BR" sz="4800" b="1" dirty="0"/>
          </a:p>
        </p:txBody>
      </p:sp>
      <p:sp>
        <p:nvSpPr>
          <p:cNvPr id="3" name="Content Placeholder 2"/>
          <p:cNvSpPr>
            <a:spLocks noGrp="1"/>
          </p:cNvSpPr>
          <p:nvPr>
            <p:ph idx="1"/>
          </p:nvPr>
        </p:nvSpPr>
        <p:spPr>
          <a:xfrm>
            <a:off x="2326510"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a:bodyPr>
          <a:lstStyle/>
          <a:p>
            <a:pPr algn="ctr"/>
            <a:r>
              <a:rPr lang="pt-BR" sz="6300" b="1" dirty="0"/>
              <a:t>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
        <p:nvSpPr>
          <p:cNvPr id="2" name="Espaço Reservado para Rodapé 3">
            <a:extLst>
              <a:ext uri="{FF2B5EF4-FFF2-40B4-BE49-F238E27FC236}">
                <a16:creationId xmlns:a16="http://schemas.microsoft.com/office/drawing/2014/main" id="{62D111BC-81FA-4616-304A-909212DD5C3E}"/>
              </a:ext>
            </a:extLst>
          </p:cNvPr>
          <p:cNvSpPr txBox="1">
            <a:spLocks/>
          </p:cNvSpPr>
          <p:nvPr/>
        </p:nvSpPr>
        <p:spPr>
          <a:xfrm>
            <a:off x="1815417" y="6369775"/>
            <a:ext cx="5513166" cy="252793"/>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fontScale="90000"/>
          </a:bodyPr>
          <a:lstStyle/>
          <a:p>
            <a:pPr algn="ctr" defTabSz="914400"/>
            <a:r>
              <a:rPr lang="pt-BR" sz="4400" b="1" dirty="0"/>
              <a:t>Comparativo de Investimentos</a:t>
            </a:r>
            <a:br>
              <a:rPr lang="pt-BR" sz="4400" b="1" dirty="0"/>
            </a:br>
            <a:r>
              <a:rPr lang="pt-BR" sz="4400" b="1" dirty="0"/>
              <a:t>Software Front Office e Nuvem</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Software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Software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504293768"/>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R$ 3.834.967,00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E290E88-F19E-201A-5215-8AC4257CA55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86C82C-C5C7-6F6D-7087-FAFD2A1C02CA}"/>
              </a:ext>
            </a:extLst>
          </p:cNvPr>
          <p:cNvSpPr>
            <a:spLocks noGrp="1"/>
          </p:cNvSpPr>
          <p:nvPr>
            <p:ph type="title"/>
          </p:nvPr>
        </p:nvSpPr>
        <p:spPr>
          <a:xfrm>
            <a:off x="144683" y="360830"/>
            <a:ext cx="8854633" cy="497539"/>
          </a:xfrm>
        </p:spPr>
        <p:txBody>
          <a:bodyPr anchor="ctr">
            <a:noAutofit/>
          </a:bodyPr>
          <a:lstStyle/>
          <a:p>
            <a:pPr algn="ctr"/>
            <a:r>
              <a:rPr lang="pt-BR" sz="2400" b="1" dirty="0"/>
              <a:t>Investimento Acumulado Ano: Software Front Office e Nuvem </a:t>
            </a:r>
            <a:br>
              <a:rPr lang="pt-BR" sz="2400" b="1" dirty="0"/>
            </a:br>
            <a:r>
              <a:rPr lang="pt-BR" sz="1050" b="1" dirty="0"/>
              <a:t>(Licenças de Software, Nuvem(Cloud), Servidores, Banco de Dados, e/ou Salários – 02/2025)</a:t>
            </a:r>
          </a:p>
        </p:txBody>
      </p:sp>
      <p:graphicFrame>
        <p:nvGraphicFramePr>
          <p:cNvPr id="7" name="Tabela 6">
            <a:extLst>
              <a:ext uri="{FF2B5EF4-FFF2-40B4-BE49-F238E27FC236}">
                <a16:creationId xmlns:a16="http://schemas.microsoft.com/office/drawing/2014/main" id="{4234065B-4EC9-9B83-848F-E3994C086A51}"/>
              </a:ext>
            </a:extLst>
          </p:cNvPr>
          <p:cNvGraphicFramePr>
            <a:graphicFrameLocks noGrp="1"/>
          </p:cNvGraphicFramePr>
          <p:nvPr>
            <p:extLst>
              <p:ext uri="{D42A27DB-BD31-4B8C-83A1-F6EECF244321}">
                <p14:modId xmlns:p14="http://schemas.microsoft.com/office/powerpoint/2010/main" val="3835887897"/>
              </p:ext>
            </p:extLst>
          </p:nvPr>
        </p:nvGraphicFramePr>
        <p:xfrm>
          <a:off x="75247" y="1108000"/>
          <a:ext cx="8993505" cy="5151120"/>
        </p:xfrm>
        <a:graphic>
          <a:graphicData uri="http://schemas.openxmlformats.org/drawingml/2006/table">
            <a:tbl>
              <a:tblPr firstRow="1" bandRow="1">
                <a:tableStyleId>{5C22544A-7EE6-4342-B048-85BDC9FD1C3A}</a:tableStyleId>
              </a:tblPr>
              <a:tblGrid>
                <a:gridCol w="1308879">
                  <a:extLst>
                    <a:ext uri="{9D8B030D-6E8A-4147-A177-3AD203B41FA5}">
                      <a16:colId xmlns:a16="http://schemas.microsoft.com/office/drawing/2014/main" val="2135881087"/>
                    </a:ext>
                  </a:extLst>
                </a:gridCol>
                <a:gridCol w="2314480">
                  <a:extLst>
                    <a:ext uri="{9D8B030D-6E8A-4147-A177-3AD203B41FA5}">
                      <a16:colId xmlns:a16="http://schemas.microsoft.com/office/drawing/2014/main" val="1661661941"/>
                    </a:ext>
                  </a:extLst>
                </a:gridCol>
                <a:gridCol w="1969097">
                  <a:extLst>
                    <a:ext uri="{9D8B030D-6E8A-4147-A177-3AD203B41FA5}">
                      <a16:colId xmlns:a16="http://schemas.microsoft.com/office/drawing/2014/main" val="3106063384"/>
                    </a:ext>
                  </a:extLst>
                </a:gridCol>
                <a:gridCol w="3401049">
                  <a:extLst>
                    <a:ext uri="{9D8B030D-6E8A-4147-A177-3AD203B41FA5}">
                      <a16:colId xmlns:a16="http://schemas.microsoft.com/office/drawing/2014/main" val="2542335714"/>
                    </a:ext>
                  </a:extLst>
                </a:gridCol>
              </a:tblGrid>
              <a:tr h="547368">
                <a:tc>
                  <a:txBody>
                    <a:bodyPr/>
                    <a:lstStyle/>
                    <a:p>
                      <a:r>
                        <a:rPr lang="pt-BR" sz="1000" dirty="0"/>
                        <a:t>Front Office  (FO )</a:t>
                      </a:r>
                    </a:p>
                    <a:p>
                      <a:r>
                        <a:rPr lang="pt-BR" sz="1000" dirty="0"/>
                        <a:t>e Cloud </a:t>
                      </a:r>
                      <a:r>
                        <a:rPr lang="pt-BR" sz="1000" dirty="0" err="1"/>
                        <a:t>Computing</a:t>
                      </a:r>
                      <a:endParaRPr lang="pt-BR" sz="1000" dirty="0"/>
                    </a:p>
                  </a:txBody>
                  <a:tcPr anchor="b"/>
                </a:tc>
                <a:tc>
                  <a:txBody>
                    <a:bodyPr/>
                    <a:lstStyle/>
                    <a:p>
                      <a:pPr algn="ctr"/>
                      <a:r>
                        <a:rPr lang="pt-BR" sz="1600" b="1" dirty="0"/>
                        <a:t>TASY</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altLang="pt-BR" sz="700" b="1" kern="1200" dirty="0" err="1">
                          <a:solidFill>
                            <a:schemeClr val="lt1"/>
                          </a:solidFill>
                          <a:latin typeface="+mn-lt"/>
                          <a:ea typeface="+mn-ea"/>
                          <a:cs typeface="+mn-cs"/>
                        </a:rPr>
                        <a:t>Obs</a:t>
                      </a:r>
                      <a:r>
                        <a:rPr lang="pt-BR" altLang="pt-BR" sz="700" b="1" kern="1200" dirty="0">
                          <a:solidFill>
                            <a:schemeClr val="lt1"/>
                          </a:solidFill>
                          <a:latin typeface="+mn-lt"/>
                          <a:ea typeface="+mn-ea"/>
                          <a:cs typeface="+mn-cs"/>
                        </a:rPr>
                        <a:t>: CDU (Cessão de Direito de Uso)</a:t>
                      </a:r>
                      <a:endParaRPr lang="pt-BR" sz="700" b="1" kern="1200" dirty="0">
                        <a:solidFill>
                          <a:schemeClr val="lt1"/>
                        </a:solidFill>
                        <a:latin typeface="+mn-lt"/>
                        <a:ea typeface="+mn-ea"/>
                        <a:cs typeface="+mn-cs"/>
                      </a:endParaRP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600" b="1" dirty="0"/>
                        <a:t>MV</a:t>
                      </a:r>
                      <a:endParaRPr lang="pt-BR" sz="10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Usando o Valor da nuvem Oracle/</a:t>
                      </a:r>
                      <a:r>
                        <a:rPr lang="pt-BR" sz="700" b="1" kern="1200" dirty="0" err="1">
                          <a:solidFill>
                            <a:schemeClr val="lt1"/>
                          </a:solidFill>
                          <a:latin typeface="+mn-lt"/>
                          <a:ea typeface="+mn-ea"/>
                          <a:cs typeface="+mn-cs"/>
                        </a:rPr>
                        <a:t>Tasy</a:t>
                      </a:r>
                      <a:r>
                        <a:rPr lang="pt-BR" sz="700" b="1" kern="1200" dirty="0">
                          <a:solidFill>
                            <a:schemeClr val="lt1"/>
                          </a:solidFill>
                          <a:latin typeface="+mn-lt"/>
                          <a:ea typeface="+mn-ea"/>
                          <a:cs typeface="+mn-cs"/>
                        </a:rPr>
                        <a:t>/ Ano</a:t>
                      </a:r>
                    </a:p>
                  </a:txBody>
                  <a:tcPr anchor="b"/>
                </a:tc>
                <a:tc>
                  <a:txBody>
                    <a:bodyPr/>
                    <a:lstStyle/>
                    <a:p>
                      <a:pPr marL="0" algn="ctr" defTabSz="685800" rtl="0" eaLnBrk="1" latinLnBrk="0" hangingPunct="1"/>
                      <a:r>
                        <a:rPr lang="pt-BR" sz="1600" b="1" kern="1200" dirty="0" err="1">
                          <a:solidFill>
                            <a:schemeClr val="lt1"/>
                          </a:solidFill>
                          <a:latin typeface="+mn-lt"/>
                          <a:ea typeface="+mn-ea"/>
                          <a:cs typeface="+mn-cs"/>
                        </a:rPr>
                        <a:t>AGHUse</a:t>
                      </a:r>
                      <a:r>
                        <a:rPr lang="pt-BR" sz="1600" b="1" kern="1200" dirty="0">
                          <a:solidFill>
                            <a:schemeClr val="lt1"/>
                          </a:solidFill>
                          <a:latin typeface="+mn-lt"/>
                          <a:ea typeface="+mn-ea"/>
                          <a:cs typeface="+mn-cs"/>
                        </a:rPr>
                        <a:t>/Sonda</a:t>
                      </a:r>
                    </a:p>
                    <a:p>
                      <a:pPr marL="0" marR="0" lvl="0" indent="0" algn="ctr" defTabSz="685800" rtl="0" eaLnBrk="1" fontAlgn="auto" latinLnBrk="0" hangingPunct="1">
                        <a:lnSpc>
                          <a:spcPct val="100000"/>
                        </a:lnSpc>
                        <a:spcBef>
                          <a:spcPts val="0"/>
                        </a:spcBef>
                        <a:spcAft>
                          <a:spcPts val="0"/>
                        </a:spcAft>
                        <a:buClrTx/>
                        <a:buSzTx/>
                        <a:buFontTx/>
                        <a:buNone/>
                        <a:tabLst/>
                        <a:defRPr/>
                      </a:pPr>
                      <a:r>
                        <a:rPr lang="pt-BR" sz="700" b="1" kern="1200" dirty="0" err="1">
                          <a:solidFill>
                            <a:schemeClr val="lt1"/>
                          </a:solidFill>
                          <a:latin typeface="+mn-lt"/>
                          <a:ea typeface="+mn-ea"/>
                          <a:cs typeface="+mn-cs"/>
                        </a:rPr>
                        <a:t>Obs</a:t>
                      </a:r>
                      <a:r>
                        <a:rPr lang="pt-BR" sz="700" b="1" kern="1200" dirty="0">
                          <a:solidFill>
                            <a:schemeClr val="lt1"/>
                          </a:solidFill>
                          <a:latin typeface="+mn-lt"/>
                          <a:ea typeface="+mn-ea"/>
                          <a:cs typeface="+mn-cs"/>
                        </a:rPr>
                        <a:t>: Salários: 20.000,00 + 6 × 5.000,00 + 3.000,00 = 53.000,00</a:t>
                      </a:r>
                    </a:p>
                  </a:txBody>
                  <a:tcPr anchor="b"/>
                </a:tc>
                <a:extLst>
                  <a:ext uri="{0D108BD9-81ED-4DB2-BD59-A6C34878D82A}">
                    <a16:rowId xmlns:a16="http://schemas.microsoft.com/office/drawing/2014/main" val="3355674634"/>
                  </a:ext>
                </a:extLst>
              </a:tr>
              <a:tr h="465447">
                <a:tc>
                  <a:txBody>
                    <a:bodyPr/>
                    <a:lstStyle/>
                    <a:p>
                      <a:pPr algn="r"/>
                      <a:r>
                        <a:rPr lang="pt-BR" sz="1000" b="1" dirty="0"/>
                        <a:t>Total no </a:t>
                      </a:r>
                      <a:r>
                        <a:rPr lang="pt-BR" sz="1000" b="1" kern="1200" dirty="0">
                          <a:solidFill>
                            <a:schemeClr val="tx1"/>
                          </a:solidFill>
                          <a:latin typeface="+mn-lt"/>
                          <a:ea typeface="+mn-ea"/>
                          <a:cs typeface="+mn-cs"/>
                        </a:rPr>
                        <a:t>1º ano:</a:t>
                      </a: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R$ 2.940.023,88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(1.022.792,28 +  396.051,60 + 1.521.180,00)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245.001,99) </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R$ 2.367.966,03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(1.971.914,40 + 396.051,63)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197.330,50)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R$ 4.215.965,96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(319.445,52 × 12 + 28.087,08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FF0000"/>
                          </a:solidFill>
                          <a:latin typeface="+mn-lt"/>
                          <a:ea typeface="+mn-ea"/>
                          <a:cs typeface="+mn-cs"/>
                        </a:rPr>
                        <a:t>(valor mês:  351.330,49)</a:t>
                      </a:r>
                    </a:p>
                  </a:txBody>
                  <a:tcPr anchor="ctr"/>
                </a:tc>
                <a:extLst>
                  <a:ext uri="{0D108BD9-81ED-4DB2-BD59-A6C34878D82A}">
                    <a16:rowId xmlns:a16="http://schemas.microsoft.com/office/drawing/2014/main" val="1052625497"/>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2º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R$ 4.369.621,28</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(2.940.023,88+ 894943,19+415.854,21+1,5*79200,00)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(+ 1.429.597,40)</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R$ 3.423.900,24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(2.367.966,03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R$ 6.487.171,72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800" b="0" dirty="0"/>
                        <a:t>(</a:t>
                      </a:r>
                      <a:r>
                        <a:rPr lang="pt-BR" sz="700" b="0" kern="1200" dirty="0">
                          <a:solidFill>
                            <a:schemeClr val="bg2">
                              <a:lumMod val="50000"/>
                            </a:schemeClr>
                          </a:solidFill>
                          <a:latin typeface="+mn-lt"/>
                          <a:ea typeface="+mn-ea"/>
                          <a:cs typeface="+mn-cs"/>
                        </a:rPr>
                        <a:t>4.215.965,96+319.445,52*6+25.127,72 × 12 + 20.000,00 + 6 × 5.000,00 + 3.000,00</a:t>
                      </a:r>
                      <a:r>
                        <a:rPr lang="pt-BR" sz="800" b="0"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(+ 2.271.205,76)</a:t>
                      </a:r>
                    </a:p>
                  </a:txBody>
                  <a:tcPr anchor="ctr"/>
                </a:tc>
                <a:extLst>
                  <a:ext uri="{0D108BD9-81ED-4DB2-BD59-A6C34878D82A}">
                    <a16:rowId xmlns:a16="http://schemas.microsoft.com/office/drawing/2014/main" val="2205994282"/>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3º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R$ 5.735.875,49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(4.369.621,28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R$ 4.479.834,45</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(3.423.900,24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R$ 6.841.704,36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(6.487.171,72 + 25.127,72 × 12 + 20.000,00 + 6 × 5.000,00 </a:t>
                      </a:r>
                      <a:r>
                        <a:rPr lang="pt-BR" sz="800" b="0" kern="1200" dirty="0">
                          <a:solidFill>
                            <a:schemeClr val="dk1"/>
                          </a:solidFill>
                          <a:latin typeface="+mn-lt"/>
                          <a:ea typeface="+mn-ea"/>
                          <a:cs typeface="+mn-cs"/>
                        </a:rPr>
                        <a:t>+ </a:t>
                      </a:r>
                      <a:r>
                        <a:rPr lang="pt-BR" sz="700" b="0" kern="1200" dirty="0">
                          <a:solidFill>
                            <a:schemeClr val="bg2">
                              <a:lumMod val="50000"/>
                            </a:schemeClr>
                          </a:solidFill>
                          <a:latin typeface="+mn-lt"/>
                          <a:ea typeface="+mn-ea"/>
                          <a:cs typeface="+mn-cs"/>
                        </a:rPr>
                        <a:t>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1355107768"/>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t>Total no </a:t>
                      </a:r>
                      <a:r>
                        <a:rPr lang="pt-BR" sz="1000" b="1" kern="1200" dirty="0">
                          <a:solidFill>
                            <a:schemeClr val="tx1"/>
                          </a:solidFill>
                          <a:latin typeface="+mn-lt"/>
                          <a:ea typeface="+mn-ea"/>
                          <a:cs typeface="+mn-cs"/>
                        </a:rPr>
                        <a:t>4º ano:</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R$ 7.102.129,70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(5.735.875,49 +415.854,21 + 950.400 (79.200,00 * 12))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R$ 5.535.768,66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(4.479.834,45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R$ 7.196.237,00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(6.841.704,36+ 25.127,72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4220946827"/>
                  </a:ext>
                </a:extLst>
              </a:tr>
              <a:tr h="48499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rgbClr val="0070C0"/>
                          </a:solidFill>
                          <a:latin typeface="+mn-lt"/>
                          <a:ea typeface="+mn-ea"/>
                          <a:cs typeface="+mn-cs"/>
                        </a:rPr>
                        <a:t>Total no 5º ano:</a:t>
                      </a:r>
                    </a:p>
                    <a:p>
                      <a:pPr marL="0" algn="r" defTabSz="685800" rtl="0" eaLnBrk="1" latinLnBrk="0" hangingPunct="1"/>
                      <a:endParaRPr lang="pt-BR" sz="1000" b="1" kern="1200" dirty="0">
                        <a:solidFill>
                          <a:schemeClr val="dk1"/>
                        </a:solidFill>
                        <a:latin typeface="+mn-lt"/>
                        <a:ea typeface="+mn-ea"/>
                        <a:cs typeface="+mn-cs"/>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R$ 8.468.383,91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(7.102.129,70  +415.854,21 + 950.400 )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(+ 1.366.254,21)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R$ 6.591.702,87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(5.535.768,66 + 53.340,00 * 12 + 415.854,21)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(+ 1.055.934,21)</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R$ 7.550.769,64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(7.196.237,00 + 25.127,72 × 12 + 20.000,00 + 6 × 5.000,00 + 3.000,00)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(+ 354.532,64)</a:t>
                      </a:r>
                    </a:p>
                  </a:txBody>
                  <a:tcPr anchor="ctr"/>
                </a:tc>
                <a:extLst>
                  <a:ext uri="{0D108BD9-81ED-4DB2-BD59-A6C34878D82A}">
                    <a16:rowId xmlns:a16="http://schemas.microsoft.com/office/drawing/2014/main" val="3553210710"/>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chemeClr val="accent2"/>
                          </a:solidFill>
                        </a:rPr>
                        <a:t>Total no </a:t>
                      </a:r>
                      <a:r>
                        <a:rPr lang="pt-BR" sz="1000" b="1" kern="1200" dirty="0">
                          <a:solidFill>
                            <a:schemeClr val="accent2"/>
                          </a:solidFill>
                          <a:latin typeface="+mn-lt"/>
                          <a:ea typeface="+mn-ea"/>
                          <a:cs typeface="+mn-cs"/>
                        </a:rPr>
                        <a:t>10º ano:</a:t>
                      </a:r>
                      <a:endParaRPr lang="pt-BR" sz="1000" b="1" dirty="0">
                        <a:solidFill>
                          <a:schemeClr val="accent2"/>
                        </a:solidFill>
                      </a:endParaRPr>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R$ 15.299.654,96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R$ 11.871.373,92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R$ 9.323.432,84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4224497681"/>
                  </a:ext>
                </a:extLst>
              </a:tr>
              <a:tr h="4654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dirty="0">
                          <a:solidFill>
                            <a:srgbClr val="FF0000"/>
                          </a:solidFill>
                        </a:rPr>
                        <a:t>Total no </a:t>
                      </a:r>
                      <a:r>
                        <a:rPr lang="pt-BR" sz="1000" b="1" kern="1200" dirty="0">
                          <a:solidFill>
                            <a:srgbClr val="FF0000"/>
                          </a:solidFill>
                          <a:latin typeface="+mn-lt"/>
                          <a:ea typeface="+mn-ea"/>
                          <a:cs typeface="+mn-cs"/>
                        </a:rPr>
                        <a:t>15º ano</a:t>
                      </a:r>
                      <a:r>
                        <a:rPr lang="pt-BR" sz="1000" b="1" kern="1200" dirty="0">
                          <a:solidFill>
                            <a:schemeClr val="tx1"/>
                          </a:solidFill>
                          <a:latin typeface="+mn-lt"/>
                          <a:ea typeface="+mn-ea"/>
                          <a:cs typeface="+mn-cs"/>
                        </a:rPr>
                        <a:t>:</a:t>
                      </a:r>
                      <a:endParaRPr lang="pt-BR" sz="1000" b="1" dirty="0"/>
                    </a:p>
                    <a:p>
                      <a:pPr algn="r"/>
                      <a:endParaRPr lang="pt-BR" sz="1000" b="1"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R$ 22.130.926,01</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1.366.254,21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(+ 6.831.271,05)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R$ 17.151.044,97</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1.055.934,21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(+ 5.279.671,05)</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none" kern="1200" dirty="0">
                          <a:solidFill>
                            <a:schemeClr val="tx2">
                              <a:lumMod val="75000"/>
                              <a:lumOff val="25000"/>
                            </a:schemeClr>
                          </a:solidFill>
                          <a:latin typeface="+mn-lt"/>
                          <a:ea typeface="+mn-ea"/>
                          <a:cs typeface="+mn-cs"/>
                        </a:rPr>
                        <a:t>R$ 11.096.096,04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0" kern="1200" dirty="0">
                          <a:solidFill>
                            <a:schemeClr val="bg2">
                              <a:lumMod val="50000"/>
                            </a:schemeClr>
                          </a:solidFill>
                          <a:latin typeface="+mn-lt"/>
                          <a:ea typeface="+mn-ea"/>
                          <a:cs typeface="+mn-cs"/>
                        </a:rPr>
                        <a:t>(acumulado de 354.532.64 a cada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700" b="1" kern="1200" dirty="0">
                          <a:solidFill>
                            <a:srgbClr val="00B050"/>
                          </a:solidFill>
                          <a:latin typeface="+mn-lt"/>
                          <a:ea typeface="+mn-ea"/>
                          <a:cs typeface="+mn-cs"/>
                        </a:rPr>
                        <a:t>(+ 1.772.663,20)</a:t>
                      </a:r>
                    </a:p>
                  </a:txBody>
                  <a:tcPr anchor="ctr"/>
                </a:tc>
                <a:extLst>
                  <a:ext uri="{0D108BD9-81ED-4DB2-BD59-A6C34878D82A}">
                    <a16:rowId xmlns:a16="http://schemas.microsoft.com/office/drawing/2014/main" val="2426943660"/>
                  </a:ext>
                </a:extLst>
              </a:tr>
              <a:tr h="465447">
                <a:tc>
                  <a:txBody>
                    <a:bodyPr/>
                    <a:lstStyle/>
                    <a:p>
                      <a:pPr algn="just"/>
                      <a:r>
                        <a:rPr lang="pt-BR" sz="1000" b="1" dirty="0"/>
                        <a:t>Observações:</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Investimentos de Implantação e operação no HRO.</a:t>
                      </a:r>
                    </a:p>
                    <a:p>
                      <a:pPr marL="0" marR="0" lvl="0" indent="0" algn="just" defTabSz="685800" rtl="0" eaLnBrk="1" fontAlgn="auto" latinLnBrk="0" hangingPunct="1">
                        <a:lnSpc>
                          <a:spcPct val="100000"/>
                        </a:lnSpc>
                        <a:spcBef>
                          <a:spcPts val="0"/>
                        </a:spcBef>
                        <a:spcAft>
                          <a:spcPts val="0"/>
                        </a:spcAft>
                        <a:buClrTx/>
                        <a:buSzTx/>
                        <a:buFontTx/>
                        <a:buNone/>
                        <a:tabLst/>
                        <a:defRPr/>
                      </a:pPr>
                      <a:endParaRPr lang="pt-BR" sz="1000" b="0" kern="1200" dirty="0">
                        <a:solidFill>
                          <a:schemeClr val="dk1"/>
                        </a:solidFill>
                        <a:latin typeface="+mn-lt"/>
                        <a:ea typeface="+mn-ea"/>
                        <a:cs typeface="+mn-cs"/>
                      </a:endParaRPr>
                    </a:p>
                  </a:txBody>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pt-BR" sz="1000" b="0" kern="1200" dirty="0">
                          <a:solidFill>
                            <a:schemeClr val="dk1"/>
                          </a:solidFill>
                          <a:latin typeface="+mn-lt"/>
                          <a:ea typeface="+mn-ea"/>
                          <a:cs typeface="+mn-cs"/>
                        </a:rPr>
                        <a:t> Investimentos de Implantação e operação no HRO, HNSS e Clínica de Especialidades Médicas. Investimentos em Transferência de tecnologia para o desenvolvimento, manutenção e ajustes no software Open </a:t>
                      </a:r>
                      <a:r>
                        <a:rPr lang="pt-BR" sz="1000" b="0" kern="1200" dirty="0" err="1">
                          <a:solidFill>
                            <a:schemeClr val="dk1"/>
                          </a:solidFill>
                          <a:latin typeface="+mn-lt"/>
                          <a:ea typeface="+mn-ea"/>
                          <a:cs typeface="+mn-cs"/>
                        </a:rPr>
                        <a:t>Source</a:t>
                      </a:r>
                      <a:r>
                        <a:rPr lang="pt-BR" sz="1000" b="0" kern="1200" dirty="0">
                          <a:solidFill>
                            <a:schemeClr val="dk1"/>
                          </a:solidFill>
                          <a:latin typeface="+mn-lt"/>
                          <a:ea typeface="+mn-ea"/>
                          <a:cs typeface="+mn-cs"/>
                        </a:rPr>
                        <a:t> </a:t>
                      </a:r>
                      <a:r>
                        <a:rPr lang="pt-BR" sz="1000" b="0" kern="1200" dirty="0" err="1">
                          <a:solidFill>
                            <a:schemeClr val="dk1"/>
                          </a:solidFill>
                          <a:latin typeface="+mn-lt"/>
                          <a:ea typeface="+mn-ea"/>
                          <a:cs typeface="+mn-cs"/>
                        </a:rPr>
                        <a:t>AGHUse</a:t>
                      </a:r>
                      <a:r>
                        <a:rPr lang="pt-BR" sz="1000" b="0" kern="1200" dirty="0">
                          <a:solidFill>
                            <a:schemeClr val="dk1"/>
                          </a:solidFill>
                          <a:latin typeface="+mn-lt"/>
                          <a:ea typeface="+mn-ea"/>
                          <a:cs typeface="+mn-cs"/>
                        </a:rPr>
                        <a:t>. Com retorno de investimentos, no tempo, em receita da prestação de  serviços na  implantação e operação em outros Hospitais e Clínicas.</a:t>
                      </a:r>
                    </a:p>
                  </a:txBody>
                  <a:tcPr/>
                </a:tc>
                <a:extLst>
                  <a:ext uri="{0D108BD9-81ED-4DB2-BD59-A6C34878D82A}">
                    <a16:rowId xmlns:a16="http://schemas.microsoft.com/office/drawing/2014/main" val="2524317817"/>
                  </a:ext>
                </a:extLst>
              </a:tr>
            </a:tbl>
          </a:graphicData>
        </a:graphic>
      </p:graphicFrame>
      <p:sp>
        <p:nvSpPr>
          <p:cNvPr id="2" name="Espaço Reservado para Rodapé 1">
            <a:extLst>
              <a:ext uri="{FF2B5EF4-FFF2-40B4-BE49-F238E27FC236}">
                <a16:creationId xmlns:a16="http://schemas.microsoft.com/office/drawing/2014/main" id="{CB8DA30B-E83D-23AC-8C8F-B9E7AF2ACCFF}"/>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24B8493F-D4D8-DA17-E2B4-8B88785651F1}"/>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Espaço Reservado para Rodapé 3">
            <a:extLst>
              <a:ext uri="{FF2B5EF4-FFF2-40B4-BE49-F238E27FC236}">
                <a16:creationId xmlns:a16="http://schemas.microsoft.com/office/drawing/2014/main" id="{9F8BC655-CF5A-B219-CC05-99BE319BEA25}"/>
              </a:ext>
            </a:extLst>
          </p:cNvPr>
          <p:cNvSpPr txBox="1">
            <a:spLocks/>
          </p:cNvSpPr>
          <p:nvPr/>
        </p:nvSpPr>
        <p:spPr>
          <a:xfrm>
            <a:off x="3028949" y="6130368"/>
            <a:ext cx="3086100" cy="218201"/>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4059939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765804" y="972525"/>
            <a:ext cx="7818520" cy="4379868"/>
          </a:xfrm>
        </p:spPr>
        <p:txBody>
          <a:bodyPr anchor="ctr">
            <a:noAutofit/>
          </a:bodyPr>
          <a:lstStyle/>
          <a:p>
            <a:r>
              <a:rPr lang="pt-BR" sz="4400" b="1" dirty="0"/>
              <a:t>Software Back Office Hospitalar</a:t>
            </a:r>
            <a:br>
              <a:rPr lang="pt-BR" sz="4400" b="1" dirty="0"/>
            </a:br>
            <a:r>
              <a:rPr lang="pt-BR" sz="2800" b="1" dirty="0"/>
              <a:t>Interoperabilidade entre Sistemas </a:t>
            </a:r>
            <a:endParaRPr lang="pt-BR" sz="4400" b="1" dirty="0"/>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5" name="Espaço Reservado para Rodapé 3">
            <a:extLst>
              <a:ext uri="{FF2B5EF4-FFF2-40B4-BE49-F238E27FC236}">
                <a16:creationId xmlns:a16="http://schemas.microsoft.com/office/drawing/2014/main" id="{BC9A7DCC-D578-9D78-4C5B-4FDEE34DD9B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19980-81FA-D74F-C108-465A72B2BB7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FDECCC-BF91-956D-476C-45EC4A3E8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433D719-5D52-9E46-D305-A8A16931A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AA09E4-6310-A458-41B1-FCC86A4BF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7F042-85EF-6ED3-0F9D-BF2A280A7D5D}"/>
              </a:ext>
            </a:extLst>
          </p:cNvPr>
          <p:cNvSpPr>
            <a:spLocks noGrp="1"/>
          </p:cNvSpPr>
          <p:nvPr>
            <p:ph type="title"/>
          </p:nvPr>
        </p:nvSpPr>
        <p:spPr>
          <a:xfrm>
            <a:off x="765804" y="972526"/>
            <a:ext cx="7818520" cy="888942"/>
          </a:xfrm>
        </p:spPr>
        <p:txBody>
          <a:bodyPr anchor="ctr">
            <a:noAutofit/>
          </a:bodyPr>
          <a:lstStyle/>
          <a:p>
            <a:r>
              <a:rPr lang="pt-BR" sz="4400" b="1" dirty="0"/>
              <a:t>Software Back Office Hospitalar</a:t>
            </a:r>
            <a:br>
              <a:rPr lang="pt-BR" sz="4400" b="1" dirty="0"/>
            </a:br>
            <a:r>
              <a:rPr lang="pt-BR" sz="2800" b="1" dirty="0"/>
              <a:t>Interoperabilidade entre Sistemas </a:t>
            </a:r>
            <a:endParaRPr lang="pt-BR" sz="4400" b="1" dirty="0"/>
          </a:p>
        </p:txBody>
      </p:sp>
      <p:sp>
        <p:nvSpPr>
          <p:cNvPr id="4" name="Espaço Reservado para Rodapé 3">
            <a:extLst>
              <a:ext uri="{FF2B5EF4-FFF2-40B4-BE49-F238E27FC236}">
                <a16:creationId xmlns:a16="http://schemas.microsoft.com/office/drawing/2014/main" id="{B9144668-3473-8B50-9C6A-B49C35D89ACB}"/>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66A655BB-F352-F791-A32B-F98E007FA8C1}"/>
              </a:ext>
            </a:extLst>
          </p:cNvPr>
          <p:cNvSpPr>
            <a:spLocks noGrp="1"/>
          </p:cNvSpPr>
          <p:nvPr>
            <p:ph idx="1"/>
          </p:nvPr>
        </p:nvSpPr>
        <p:spPr>
          <a:xfrm>
            <a:off x="765804" y="2149680"/>
            <a:ext cx="7531888" cy="2718174"/>
          </a:xfrm>
        </p:spPr>
        <p:txBody>
          <a:bodyPr anchor="t">
            <a:normAutofit/>
          </a:bodyPr>
          <a:lstStyle/>
          <a:p>
            <a:pPr algn="just"/>
            <a:r>
              <a:rPr lang="pt-BR" sz="1600" b="1" dirty="0"/>
              <a:t>Interoperabilidade entre Sistemas: </a:t>
            </a:r>
            <a:r>
              <a:rPr lang="pt-BR" sz="1600" dirty="0">
                <a:latin typeface="Arial" panose="020B0604020202020204" pitchFamily="34" charset="0"/>
                <a:cs typeface="Arial" panose="020B0604020202020204" pitchFamily="34" charset="0"/>
              </a:rPr>
              <a:t>É a capacidade de </a:t>
            </a:r>
            <a:r>
              <a:rPr lang="pt-BR" sz="1600" b="1" dirty="0">
                <a:latin typeface="Arial" panose="020B0604020202020204" pitchFamily="34" charset="0"/>
                <a:cs typeface="Arial" panose="020B0604020202020204" pitchFamily="34" charset="0"/>
              </a:rPr>
              <a:t>diferentes sistemas de informação</a:t>
            </a:r>
            <a:r>
              <a:rPr lang="pt-BR" sz="1600" dirty="0">
                <a:latin typeface="Arial" panose="020B0604020202020204" pitchFamily="34" charset="0"/>
                <a:cs typeface="Arial" panose="020B0604020202020204" pitchFamily="34" charset="0"/>
              </a:rPr>
              <a:t> hospitalares </a:t>
            </a:r>
            <a:r>
              <a:rPr lang="pt-BR" sz="1600" b="1" dirty="0">
                <a:latin typeface="Arial" panose="020B0604020202020204" pitchFamily="34" charset="0"/>
                <a:cs typeface="Arial" panose="020B0604020202020204" pitchFamily="34" charset="0"/>
              </a:rPr>
              <a:t>trocarem e utilizarem dados de forma integrada e segura</a:t>
            </a:r>
            <a:r>
              <a:rPr lang="pt-BR" sz="1600" dirty="0">
                <a:latin typeface="Arial" panose="020B0604020202020204" pitchFamily="34" charset="0"/>
                <a:cs typeface="Arial" panose="020B0604020202020204" pitchFamily="34" charset="0"/>
              </a:rPr>
              <a:t>, permitindo continuidade assistencial, eficiência operacional e tomada de decisão.</a:t>
            </a:r>
          </a:p>
          <a:p>
            <a:pPr algn="just"/>
            <a:r>
              <a:rPr lang="pt-BR" sz="1600" b="1" dirty="0"/>
              <a:t>Back Office </a:t>
            </a:r>
            <a:r>
              <a:rPr lang="pt-BR" sz="1600" dirty="0">
                <a:latin typeface="Arial" panose="020B0604020202020204" pitchFamily="34" charset="0"/>
                <a:cs typeface="Arial" panose="020B0604020202020204" pitchFamily="34" charset="0"/>
              </a:rPr>
              <a:t>São </a:t>
            </a:r>
            <a:r>
              <a:rPr lang="pt-BR" sz="1600" b="1" dirty="0">
                <a:latin typeface="Arial" panose="020B0604020202020204" pitchFamily="34" charset="0"/>
                <a:cs typeface="Arial" panose="020B0604020202020204" pitchFamily="34" charset="0"/>
              </a:rPr>
              <a:t>Processos e ferramentas </a:t>
            </a:r>
            <a:r>
              <a:rPr lang="pt-BR" sz="1600" dirty="0">
                <a:latin typeface="Arial" panose="020B0604020202020204" pitchFamily="34" charset="0"/>
                <a:cs typeface="Arial" panose="020B0604020202020204" pitchFamily="34" charset="0"/>
              </a:rPr>
              <a:t>que gerenciam </a:t>
            </a:r>
            <a:r>
              <a:rPr lang="pt-BR" sz="1600" b="1" dirty="0">
                <a:latin typeface="Arial" panose="020B0604020202020204" pitchFamily="34" charset="0"/>
                <a:cs typeface="Arial" panose="020B0604020202020204" pitchFamily="34" charset="0"/>
              </a:rPr>
              <a:t>operações internas e administrativas</a:t>
            </a:r>
            <a:r>
              <a:rPr lang="pt-BR" sz="1600" dirty="0">
                <a:latin typeface="Arial" panose="020B0604020202020204" pitchFamily="34" charset="0"/>
                <a:cs typeface="Arial" panose="020B0604020202020204" pitchFamily="34" charset="0"/>
              </a:rPr>
              <a:t>, sem o contato direto com os pacientes. Compreende </a:t>
            </a:r>
            <a:r>
              <a:rPr lang="pt-BR" sz="1600" b="1" dirty="0">
                <a:latin typeface="Arial" panose="020B0604020202020204" pitchFamily="34" charset="0"/>
                <a:cs typeface="Arial" panose="020B0604020202020204" pitchFamily="34" charset="0"/>
              </a:rPr>
              <a:t>gestão financeira</a:t>
            </a:r>
            <a:r>
              <a:rPr lang="pt-BR" sz="1600" dirty="0">
                <a:latin typeface="Arial" panose="020B0604020202020204" pitchFamily="34" charset="0"/>
                <a:cs typeface="Arial" panose="020B0604020202020204" pitchFamily="34" charset="0"/>
              </a:rPr>
              <a:t>, </a:t>
            </a:r>
            <a:r>
              <a:rPr lang="pt-BR" sz="1600" b="1" dirty="0">
                <a:latin typeface="Arial" panose="020B0604020202020204" pitchFamily="34" charset="0"/>
                <a:cs typeface="Arial" panose="020B0604020202020204" pitchFamily="34" charset="0"/>
              </a:rPr>
              <a:t>recursos humanos, logística, faturamento, controle de estoque, compras, gestão de contratos e etc...</a:t>
            </a:r>
          </a:p>
          <a:p>
            <a:pPr algn="just"/>
            <a:r>
              <a:rPr lang="pt-BR" sz="1600" dirty="0">
                <a:latin typeface="Arial" panose="020B0604020202020204" pitchFamily="34" charset="0"/>
                <a:cs typeface="Arial" panose="020B0604020202020204" pitchFamily="34" charset="0"/>
              </a:rPr>
              <a:t>O </a:t>
            </a:r>
            <a:r>
              <a:rPr lang="pt-BR" sz="1600" b="1" dirty="0"/>
              <a:t>Back Office </a:t>
            </a:r>
            <a:r>
              <a:rPr lang="pt-BR" sz="1600" dirty="0">
                <a:latin typeface="Arial" panose="020B0604020202020204" pitchFamily="34" charset="0"/>
                <a:cs typeface="Arial" panose="020B0604020202020204" pitchFamily="34" charset="0"/>
              </a:rPr>
              <a:t>permite que profissionais se concentrem em </a:t>
            </a:r>
            <a:r>
              <a:rPr lang="pt-BR" sz="1600" b="1" dirty="0">
                <a:latin typeface="Arial" panose="020B0604020202020204" pitchFamily="34" charset="0"/>
                <a:cs typeface="Arial" panose="020B0604020202020204" pitchFamily="34" charset="0"/>
              </a:rPr>
              <a:t>atividades estratégicas</a:t>
            </a:r>
            <a:r>
              <a:rPr lang="pt-BR" sz="1600" dirty="0">
                <a:latin typeface="Arial" panose="020B0604020202020204" pitchFamily="34" charset="0"/>
                <a:cs typeface="Arial" panose="020B0604020202020204" pitchFamily="34" charset="0"/>
              </a:rPr>
              <a:t>, para a </a:t>
            </a:r>
            <a:r>
              <a:rPr lang="pt-BR" sz="1600" b="1" dirty="0">
                <a:latin typeface="Arial" panose="020B0604020202020204" pitchFamily="34" charset="0"/>
                <a:cs typeface="Arial" panose="020B0604020202020204" pitchFamily="34" charset="0"/>
              </a:rPr>
              <a:t>produtividade</a:t>
            </a:r>
            <a:r>
              <a:rPr lang="pt-BR" sz="1600" dirty="0">
                <a:latin typeface="Arial" panose="020B0604020202020204" pitchFamily="34" charset="0"/>
                <a:cs typeface="Arial" panose="020B0604020202020204" pitchFamily="34" charset="0"/>
              </a:rPr>
              <a:t> e a </a:t>
            </a:r>
            <a:r>
              <a:rPr lang="pt-BR" sz="1600" b="1" dirty="0">
                <a:latin typeface="Arial" panose="020B0604020202020204" pitchFamily="34" charset="0"/>
                <a:cs typeface="Arial" panose="020B0604020202020204" pitchFamily="34" charset="0"/>
              </a:rPr>
              <a:t>qualidade dos serviços prestados</a:t>
            </a:r>
            <a:r>
              <a:rPr lang="pt-BR" sz="1600" dirty="0">
                <a:latin typeface="Arial" panose="020B0604020202020204" pitchFamily="34" charset="0"/>
                <a:cs typeface="Arial" panose="020B0604020202020204" pitchFamily="34" charset="0"/>
              </a:rPr>
              <a:t>.</a:t>
            </a:r>
          </a:p>
        </p:txBody>
      </p:sp>
      <p:sp>
        <p:nvSpPr>
          <p:cNvPr id="5" name="Espaço Reservado para Rodapé 3">
            <a:extLst>
              <a:ext uri="{FF2B5EF4-FFF2-40B4-BE49-F238E27FC236}">
                <a16:creationId xmlns:a16="http://schemas.microsoft.com/office/drawing/2014/main" id="{DFF42B77-ED70-3BB6-744C-2AE45AA45895}"/>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ALVF – Associação Hospitalar Lenoir Vargas Ferreira</a:t>
            </a:r>
            <a:endParaRPr lang="en-US" dirty="0"/>
          </a:p>
        </p:txBody>
      </p:sp>
    </p:spTree>
    <p:extLst>
      <p:ext uri="{BB962C8B-B14F-4D97-AF65-F5344CB8AC3E}">
        <p14:creationId xmlns:p14="http://schemas.microsoft.com/office/powerpoint/2010/main" val="3511024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47843"/>
            <a:ext cx="7886700" cy="564066"/>
          </a:xfrm>
        </p:spPr>
        <p:txBody>
          <a:bodyPr>
            <a:normAutofit fontScale="90000"/>
          </a:bodyPr>
          <a:lstStyle/>
          <a:p>
            <a:pPr algn="ctr"/>
            <a:r>
              <a:rPr lang="pt-BR" b="1" dirty="0"/>
              <a:t>Software Back Office</a:t>
            </a:r>
            <a:br>
              <a:rPr lang="pt-BR" b="1" dirty="0"/>
            </a:br>
            <a:r>
              <a:rPr lang="pt-BR" sz="2200" b="1" dirty="0"/>
              <a:t>Interoperabilidade entre Sistemas</a:t>
            </a:r>
            <a:endParaRPr lang="pt-BR" b="1" dirty="0"/>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36451-A7B4-EB35-F567-A87CBAEAED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F64196-A332-BC39-ED82-94BC08F5B2E6}"/>
              </a:ext>
            </a:extLst>
          </p:cNvPr>
          <p:cNvSpPr>
            <a:spLocks noGrp="1"/>
          </p:cNvSpPr>
          <p:nvPr>
            <p:ph type="title"/>
          </p:nvPr>
        </p:nvSpPr>
        <p:spPr>
          <a:xfrm>
            <a:off x="180577" y="241416"/>
            <a:ext cx="7886700" cy="1375783"/>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de Back Office Questor</a:t>
            </a:r>
            <a:br>
              <a:rPr lang="en-US" sz="4500" b="1" kern="1200" dirty="0">
                <a:solidFill>
                  <a:schemeClr val="tx1"/>
                </a:solidFill>
                <a:latin typeface="+mj-lt"/>
                <a:ea typeface="+mj-ea"/>
                <a:cs typeface="+mj-cs"/>
              </a:rPr>
            </a:br>
            <a:r>
              <a:rPr lang="pt-BR" sz="2800" b="1" dirty="0"/>
              <a:t>Interoperabilidade entre Sistemas</a:t>
            </a:r>
            <a:endParaRPr lang="en-US" sz="4500" b="1" kern="1200" dirty="0">
              <a:solidFill>
                <a:schemeClr val="tx1"/>
              </a:solidFill>
              <a:latin typeface="+mj-lt"/>
              <a:ea typeface="+mj-ea"/>
              <a:cs typeface="+mj-cs"/>
            </a:endParaRPr>
          </a:p>
        </p:txBody>
      </p:sp>
      <p:pic>
        <p:nvPicPr>
          <p:cNvPr id="4" name="Imagem 3">
            <a:extLst>
              <a:ext uri="{FF2B5EF4-FFF2-40B4-BE49-F238E27FC236}">
                <a16:creationId xmlns:a16="http://schemas.microsoft.com/office/drawing/2014/main" id="{CE0338C9-B462-C460-83F0-5DE8647203E0}"/>
              </a:ext>
            </a:extLst>
          </p:cNvPr>
          <p:cNvPicPr>
            <a:picLocks noChangeAspect="1"/>
          </p:cNvPicPr>
          <p:nvPr/>
        </p:nvPicPr>
        <p:blipFill>
          <a:blip r:embed="rId2"/>
          <a:stretch>
            <a:fillRect/>
          </a:stretch>
        </p:blipFill>
        <p:spPr>
          <a:xfrm>
            <a:off x="4514761" y="1898230"/>
            <a:ext cx="2036108" cy="3941180"/>
          </a:xfrm>
          <a:prstGeom prst="rect">
            <a:avLst/>
          </a:prstGeom>
          <a:ln>
            <a:solidFill>
              <a:schemeClr val="accent1"/>
            </a:solidFill>
          </a:ln>
        </p:spPr>
      </p:pic>
      <p:pic>
        <p:nvPicPr>
          <p:cNvPr id="6" name="Imagem 5">
            <a:extLst>
              <a:ext uri="{FF2B5EF4-FFF2-40B4-BE49-F238E27FC236}">
                <a16:creationId xmlns:a16="http://schemas.microsoft.com/office/drawing/2014/main" id="{E674A5C4-077C-3D1B-66AA-1D67A61C7B88}"/>
              </a:ext>
            </a:extLst>
          </p:cNvPr>
          <p:cNvPicPr>
            <a:picLocks noChangeAspect="1"/>
          </p:cNvPicPr>
          <p:nvPr/>
        </p:nvPicPr>
        <p:blipFill>
          <a:blip r:embed="rId3"/>
          <a:stretch>
            <a:fillRect/>
          </a:stretch>
        </p:blipFill>
        <p:spPr>
          <a:xfrm>
            <a:off x="180577" y="1913185"/>
            <a:ext cx="4230573" cy="2330583"/>
          </a:xfrm>
          <a:prstGeom prst="rect">
            <a:avLst/>
          </a:prstGeom>
          <a:ln>
            <a:solidFill>
              <a:schemeClr val="accent1"/>
            </a:solidFill>
          </a:ln>
          <a:effectLst>
            <a:outerShdw blurRad="50800" dist="50800" dir="5400000" algn="ctr" rotWithShape="0">
              <a:schemeClr val="bg1"/>
            </a:outerShdw>
          </a:effectLst>
        </p:spPr>
      </p:pic>
      <p:sp>
        <p:nvSpPr>
          <p:cNvPr id="7" name="CaixaDeTexto 6">
            <a:extLst>
              <a:ext uri="{FF2B5EF4-FFF2-40B4-BE49-F238E27FC236}">
                <a16:creationId xmlns:a16="http://schemas.microsoft.com/office/drawing/2014/main" id="{422CCDEE-724A-8093-7D97-E3C471BB1C74}"/>
              </a:ext>
            </a:extLst>
          </p:cNvPr>
          <p:cNvSpPr txBox="1"/>
          <p:nvPr/>
        </p:nvSpPr>
        <p:spPr>
          <a:xfrm>
            <a:off x="6654480" y="1858615"/>
            <a:ext cx="2194465" cy="4524315"/>
          </a:xfrm>
          <a:prstGeom prst="rect">
            <a:avLst/>
          </a:prstGeom>
          <a:noFill/>
          <a:ln>
            <a:solidFill>
              <a:schemeClr val="accent1"/>
            </a:solidFill>
          </a:ln>
        </p:spPr>
        <p:txBody>
          <a:bodyPr wrap="square" rtlCol="0">
            <a:spAutoFit/>
          </a:bodyPr>
          <a:lstStyle/>
          <a:p>
            <a:r>
              <a:rPr lang="pt-BR" dirty="0"/>
              <a:t>Há possibilidade de investimentos em apenas Infraestrutura.</a:t>
            </a:r>
          </a:p>
          <a:p>
            <a:r>
              <a:rPr lang="pt-BR" dirty="0"/>
              <a:t>. Colaboração com a ALVF.</a:t>
            </a:r>
          </a:p>
          <a:p>
            <a:r>
              <a:rPr lang="pt-BR" dirty="0"/>
              <a:t>. Investimentos atuais sendo empregados em um Módulo </a:t>
            </a:r>
            <a:r>
              <a:rPr lang="pt-BR" dirty="0" err="1"/>
              <a:t>Fisca</a:t>
            </a:r>
            <a:r>
              <a:rPr lang="pt-BR" dirty="0"/>
              <a:t>, com aproximadamente R$ 2.000,00.</a:t>
            </a:r>
          </a:p>
          <a:p>
            <a:r>
              <a:rPr lang="pt-BR" dirty="0"/>
              <a:t>. Negociação facilitada e aberta – Empresa de Chapecó/SC.</a:t>
            </a:r>
          </a:p>
        </p:txBody>
      </p:sp>
      <p:sp>
        <p:nvSpPr>
          <p:cNvPr id="8" name="Espaço Reservado para Rodapé 3">
            <a:extLst>
              <a:ext uri="{FF2B5EF4-FFF2-40B4-BE49-F238E27FC236}">
                <a16:creationId xmlns:a16="http://schemas.microsoft.com/office/drawing/2014/main" id="{A1588DA7-4FA4-81D9-800D-5A73B8446C37}"/>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28055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CF18B-E2B3-52ED-DA51-BA2D908A308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EE026B2-D6E8-CFB8-32A9-F7DCAD60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9FA763-EA73-C911-D587-54447E12AF2E}"/>
              </a:ext>
            </a:extLst>
          </p:cNvPr>
          <p:cNvSpPr>
            <a:spLocks noGrp="1"/>
          </p:cNvSpPr>
          <p:nvPr>
            <p:ph type="title"/>
          </p:nvPr>
        </p:nvSpPr>
        <p:spPr>
          <a:xfrm>
            <a:off x="293415" y="557190"/>
            <a:ext cx="8346288" cy="1213738"/>
          </a:xfrm>
        </p:spPr>
        <p:txBody>
          <a:bodyPr vert="horz" lIns="91440" tIns="45720" rIns="91440" bIns="45720" rtlCol="0" anchor="ctr">
            <a:normAutofit/>
          </a:bodyPr>
          <a:lstStyle/>
          <a:p>
            <a:pPr defTabSz="914400"/>
            <a:r>
              <a:rPr lang="en-US" sz="4500" b="1" kern="1200" dirty="0" err="1">
                <a:solidFill>
                  <a:schemeClr val="tx1"/>
                </a:solidFill>
                <a:latin typeface="+mj-lt"/>
                <a:ea typeface="+mj-ea"/>
                <a:cs typeface="+mj-cs"/>
              </a:rPr>
              <a:t>Modelo</a:t>
            </a:r>
            <a:r>
              <a:rPr lang="en-US" sz="4500" b="1" kern="1200" dirty="0">
                <a:solidFill>
                  <a:schemeClr val="tx1"/>
                </a:solidFill>
                <a:latin typeface="+mj-lt"/>
                <a:ea typeface="+mj-ea"/>
                <a:cs typeface="+mj-cs"/>
              </a:rPr>
              <a:t> de Back Office </a:t>
            </a:r>
            <a:r>
              <a:rPr lang="en-US" sz="4500" b="1" kern="1200" dirty="0" err="1">
                <a:solidFill>
                  <a:schemeClr val="tx1"/>
                </a:solidFill>
                <a:latin typeface="+mj-lt"/>
                <a:ea typeface="+mj-ea"/>
                <a:cs typeface="+mj-cs"/>
              </a:rPr>
              <a:t>Totvs</a:t>
            </a:r>
            <a:br>
              <a:rPr lang="en-US" sz="4500" b="1" kern="1200" dirty="0">
                <a:solidFill>
                  <a:schemeClr val="tx1"/>
                </a:solidFill>
                <a:latin typeface="+mj-lt"/>
                <a:ea typeface="+mj-ea"/>
                <a:cs typeface="+mj-cs"/>
              </a:rPr>
            </a:br>
            <a:r>
              <a:rPr lang="pt-BR" sz="2800" b="1" dirty="0"/>
              <a:t>Interoperabilidade entre Sistemas</a:t>
            </a:r>
            <a:endParaRPr lang="en-US" sz="4500" b="1" dirty="0"/>
          </a:p>
        </p:txBody>
      </p:sp>
      <p:pic>
        <p:nvPicPr>
          <p:cNvPr id="19" name="Imagem 18" descr="Tabela&#10;&#10;O conteúdo gerado por IA pode estar incorreto.">
            <a:extLst>
              <a:ext uri="{FF2B5EF4-FFF2-40B4-BE49-F238E27FC236}">
                <a16:creationId xmlns:a16="http://schemas.microsoft.com/office/drawing/2014/main" id="{BA0F3572-2B1F-DE9C-383A-E4AEEF928E69}"/>
              </a:ext>
            </a:extLst>
          </p:cNvPr>
          <p:cNvPicPr>
            <a:picLocks noChangeAspect="1"/>
          </p:cNvPicPr>
          <p:nvPr/>
        </p:nvPicPr>
        <p:blipFill>
          <a:blip r:embed="rId2"/>
          <a:stretch>
            <a:fillRect/>
          </a:stretch>
        </p:blipFill>
        <p:spPr>
          <a:xfrm>
            <a:off x="194161" y="1925225"/>
            <a:ext cx="1996455" cy="3071468"/>
          </a:xfrm>
          <a:prstGeom prst="rect">
            <a:avLst/>
          </a:prstGeom>
        </p:spPr>
      </p:pic>
      <p:pic>
        <p:nvPicPr>
          <p:cNvPr id="17" name="Imagem 16" descr="Texto&#10;&#10;O conteúdo gerado por IA pode estar incorreto.">
            <a:extLst>
              <a:ext uri="{FF2B5EF4-FFF2-40B4-BE49-F238E27FC236}">
                <a16:creationId xmlns:a16="http://schemas.microsoft.com/office/drawing/2014/main" id="{3F39101A-C768-208A-FC62-E16A5CE323AA}"/>
              </a:ext>
            </a:extLst>
          </p:cNvPr>
          <p:cNvPicPr>
            <a:picLocks noChangeAspect="1"/>
          </p:cNvPicPr>
          <p:nvPr/>
        </p:nvPicPr>
        <p:blipFill>
          <a:blip r:embed="rId3"/>
          <a:stretch>
            <a:fillRect/>
          </a:stretch>
        </p:blipFill>
        <p:spPr>
          <a:xfrm>
            <a:off x="2384777" y="1925225"/>
            <a:ext cx="4171241" cy="2627881"/>
          </a:xfrm>
          <a:prstGeom prst="rect">
            <a:avLst/>
          </a:prstGeom>
        </p:spPr>
      </p:pic>
      <p:pic>
        <p:nvPicPr>
          <p:cNvPr id="21" name="Imagem 20" descr="Interface gráfica do usuário, Aplicativo&#10;&#10;O conteúdo gerado por IA pode estar incorreto.">
            <a:extLst>
              <a:ext uri="{FF2B5EF4-FFF2-40B4-BE49-F238E27FC236}">
                <a16:creationId xmlns:a16="http://schemas.microsoft.com/office/drawing/2014/main" id="{A1E00192-DC58-DD10-089B-5D793747E4B5}"/>
              </a:ext>
            </a:extLst>
          </p:cNvPr>
          <p:cNvPicPr>
            <a:picLocks noChangeAspect="1"/>
          </p:cNvPicPr>
          <p:nvPr/>
        </p:nvPicPr>
        <p:blipFill>
          <a:blip r:embed="rId4"/>
          <a:stretch>
            <a:fillRect/>
          </a:stretch>
        </p:blipFill>
        <p:spPr>
          <a:xfrm>
            <a:off x="5632202" y="4645636"/>
            <a:ext cx="3243064" cy="1710715"/>
          </a:xfrm>
          <a:prstGeom prst="rect">
            <a:avLst/>
          </a:prstGeom>
        </p:spPr>
      </p:pic>
      <p:sp>
        <p:nvSpPr>
          <p:cNvPr id="3" name="Espaço Reservado para Rodapé 3">
            <a:extLst>
              <a:ext uri="{FF2B5EF4-FFF2-40B4-BE49-F238E27FC236}">
                <a16:creationId xmlns:a16="http://schemas.microsoft.com/office/drawing/2014/main" id="{CAB56616-88AA-5525-BFE8-3802CEF33EE3}"/>
              </a:ext>
            </a:extLst>
          </p:cNvPr>
          <p:cNvSpPr>
            <a:spLocks noGrp="1"/>
          </p:cNvSpPr>
          <p:nvPr>
            <p:ph type="ftr" sz="quarter" idx="11"/>
          </p:nvPr>
        </p:nvSpPr>
        <p:spPr>
          <a:xfrm>
            <a:off x="3028950" y="6356351"/>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4027196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1647502965"/>
              </p:ext>
            </p:extLst>
          </p:nvPr>
        </p:nvGraphicFramePr>
        <p:xfrm>
          <a:off x="1974627" y="1696571"/>
          <a:ext cx="5194737" cy="4912873"/>
        </p:xfrm>
        <a:graphic>
          <a:graphicData uri="http://schemas.openxmlformats.org/drawingml/2006/table">
            <a:tbl>
              <a:tblPr firstRow="1" bandRow="1">
                <a:tableStyleId>{5C22544A-7EE6-4342-B048-85BDC9FD1C3A}</a:tableStyleId>
              </a:tblPr>
              <a:tblGrid>
                <a:gridCol w="1717091">
                  <a:extLst>
                    <a:ext uri="{9D8B030D-6E8A-4147-A177-3AD203B41FA5}">
                      <a16:colId xmlns:a16="http://schemas.microsoft.com/office/drawing/2014/main" val="2702559546"/>
                    </a:ext>
                  </a:extLst>
                </a:gridCol>
                <a:gridCol w="1738823">
                  <a:extLst>
                    <a:ext uri="{9D8B030D-6E8A-4147-A177-3AD203B41FA5}">
                      <a16:colId xmlns:a16="http://schemas.microsoft.com/office/drawing/2014/main" val="370822770"/>
                    </a:ext>
                  </a:extLst>
                </a:gridCol>
                <a:gridCol w="1738823">
                  <a:extLst>
                    <a:ext uri="{9D8B030D-6E8A-4147-A177-3AD203B41FA5}">
                      <a16:colId xmlns:a16="http://schemas.microsoft.com/office/drawing/2014/main" val="4089242472"/>
                    </a:ext>
                  </a:extLst>
                </a:gridCol>
              </a:tblGrid>
              <a:tr h="4912873">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4209</TotalTime>
  <Words>5787</Words>
  <Application>Microsoft Office PowerPoint</Application>
  <PresentationFormat>Apresentação na tela (4:3)</PresentationFormat>
  <Paragraphs>841</Paragraphs>
  <Slides>56</Slides>
  <Notes>27</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56</vt:i4>
      </vt:variant>
    </vt:vector>
  </HeadingPairs>
  <TitlesOfParts>
    <vt:vector size="66"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1 – Tasy (Proposta/GitHub)</vt:lpstr>
      <vt:lpstr>Software: Valores, Parcelamentos e Prazos</vt:lpstr>
      <vt:lpstr>Tasy/Oracle – Cloud Computing</vt:lpstr>
      <vt:lpstr>Nuvem: Valores e Condições Comerciais (Infraestrutura Computacional)</vt:lpstr>
      <vt:lpstr>2 - MV</vt:lpstr>
      <vt:lpstr>MV</vt:lpstr>
      <vt:lpstr>Software: Valores, Parcelamentos e Prazos  MV</vt:lpstr>
      <vt:lpstr>Nuvem: 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da credenciada pelo HCPA/POA, implantadora : SONDA  Valores, Prazos e Condições:</vt:lpstr>
      <vt:lpstr>Proposta de Atividades e Serviços e Profissionais:</vt:lpstr>
      <vt:lpstr>  Modelo de Arquitetura do Sistema: </vt:lpstr>
      <vt:lpstr>  Tecnologias no Sistema: </vt:lpstr>
      <vt:lpstr>Dados e Integração</vt:lpstr>
      <vt:lpstr>Software: Valores, Parcelamentos e Prazos  (Sonda/ AGHUse)</vt:lpstr>
      <vt:lpstr>Nuvem: Valores e Condições Comerciais (Sonda Cloud Computing – Infraestrutura Computacional)</vt:lpstr>
      <vt:lpstr>Transferência de Tecnologia</vt:lpstr>
      <vt:lpstr>Apresentação do PowerPoint</vt:lpstr>
      <vt:lpstr>Apresentação do PowerPoint</vt:lpstr>
      <vt:lpstr>Comparativo de Investimentos Software Front Office e Nuvem</vt:lpstr>
      <vt:lpstr>Software Front Office</vt:lpstr>
      <vt:lpstr>Nuvem</vt:lpstr>
      <vt:lpstr>Investimentos: Software e Nuvem (Software + Nuvem(Cloud) + Servidores + Bancos de Dados)</vt:lpstr>
      <vt:lpstr>Investimento Acumulado Ano: Software Front Office e Nuvem  (Licenças de Software, Nuvem(Cloud), Servidores, Banco de Dados, e/ou Salários – 02/2025)</vt:lpstr>
      <vt:lpstr>Software Back Office Hospitalar Interoperabilidade entre Sistemas </vt:lpstr>
      <vt:lpstr>Software Back Office Hospitalar Interoperabilidade entre Sistemas </vt:lpstr>
      <vt:lpstr>Software Back Office Interoperabilidade entre Sistemas</vt:lpstr>
      <vt:lpstr>Modelo de Back Office Questor Interoperabilidade entre Sistemas</vt:lpstr>
      <vt:lpstr>Modelo de Back Office Totvs Interoperabilidade entre Sistemas</vt:lpstr>
      <vt:lpstr>Parcerias</vt:lpstr>
      <vt:lpstr>Institucionais</vt:lpstr>
      <vt:lpstr>Inovação aberta </vt:lpstr>
      <vt:lpstr>Termos de Cooperação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61</cp:revision>
  <cp:lastPrinted>2025-03-17T17:12:42Z</cp:lastPrinted>
  <dcterms:created xsi:type="dcterms:W3CDTF">2013-01-27T09:14:16Z</dcterms:created>
  <dcterms:modified xsi:type="dcterms:W3CDTF">2025-03-20T15:36:51Z</dcterms:modified>
  <cp:category/>
</cp:coreProperties>
</file>